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3" r:id="rId6"/>
    <p:sldId id="264" r:id="rId7"/>
    <p:sldId id="262" r:id="rId8"/>
    <p:sldId id="260" r:id="rId9"/>
    <p:sldId id="261" r:id="rId10"/>
    <p:sldId id="265" r:id="rId11"/>
    <p:sldId id="266" r:id="rId12"/>
    <p:sldId id="267" r:id="rId13"/>
    <p:sldId id="268" r:id="rId14"/>
    <p:sldId id="269" r:id="rId15"/>
  </p:sldIdLst>
  <p:sldSz cx="9144000" cy="6858000" type="screen4x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6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14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F9263A-2C56-483A-A95D-049552005022}" type="datetimeFigureOut">
              <a:rPr lang="en-GB" smtClean="0"/>
              <a:t>21/04/2022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07DFA2-9B0E-455D-A592-452A4F470A15}" type="slidenum">
              <a:rPr lang="en-GB" smtClean="0"/>
              <a:t>‹#›</a:t>
            </a:fld>
            <a:endParaRPr lang="en-GB"/>
          </a:p>
        </p:txBody>
      </p:sp>
    </p:spTree>
    <p:extLst>
      <p:ext uri="{BB962C8B-B14F-4D97-AF65-F5344CB8AC3E}">
        <p14:creationId xmlns:p14="http://schemas.microsoft.com/office/powerpoint/2010/main" val="4071808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F9263A-2C56-483A-A95D-049552005022}" type="datetimeFigureOut">
              <a:rPr lang="en-GB" smtClean="0"/>
              <a:t>21/04/2022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07DFA2-9B0E-455D-A592-452A4F470A15}" type="slidenum">
              <a:rPr lang="en-GB" smtClean="0"/>
              <a:t>‹#›</a:t>
            </a:fld>
            <a:endParaRPr lang="en-GB"/>
          </a:p>
        </p:txBody>
      </p:sp>
    </p:spTree>
    <p:extLst>
      <p:ext uri="{BB962C8B-B14F-4D97-AF65-F5344CB8AC3E}">
        <p14:creationId xmlns:p14="http://schemas.microsoft.com/office/powerpoint/2010/main" val="468824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F9263A-2C56-483A-A95D-049552005022}" type="datetimeFigureOut">
              <a:rPr lang="en-GB" smtClean="0"/>
              <a:t>21/04/2022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07DFA2-9B0E-455D-A592-452A4F470A15}" type="slidenum">
              <a:rPr lang="en-GB" smtClean="0"/>
              <a:t>‹#›</a:t>
            </a:fld>
            <a:endParaRPr lang="en-GB"/>
          </a:p>
        </p:txBody>
      </p:sp>
    </p:spTree>
    <p:extLst>
      <p:ext uri="{BB962C8B-B14F-4D97-AF65-F5344CB8AC3E}">
        <p14:creationId xmlns:p14="http://schemas.microsoft.com/office/powerpoint/2010/main" val="2667083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F9263A-2C56-483A-A95D-049552005022}" type="datetimeFigureOut">
              <a:rPr lang="en-GB" smtClean="0"/>
              <a:t>21/04/2022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07DFA2-9B0E-455D-A592-452A4F470A15}" type="slidenum">
              <a:rPr lang="en-GB" smtClean="0"/>
              <a:t>‹#›</a:t>
            </a:fld>
            <a:endParaRPr lang="en-GB"/>
          </a:p>
        </p:txBody>
      </p:sp>
    </p:spTree>
    <p:extLst>
      <p:ext uri="{BB962C8B-B14F-4D97-AF65-F5344CB8AC3E}">
        <p14:creationId xmlns:p14="http://schemas.microsoft.com/office/powerpoint/2010/main" val="2968077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F9263A-2C56-483A-A95D-049552005022}" type="datetimeFigureOut">
              <a:rPr lang="en-GB" smtClean="0"/>
              <a:t>21/04/2022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07DFA2-9B0E-455D-A592-452A4F470A15}" type="slidenum">
              <a:rPr lang="en-GB" smtClean="0"/>
              <a:t>‹#›</a:t>
            </a:fld>
            <a:endParaRPr lang="en-GB"/>
          </a:p>
        </p:txBody>
      </p:sp>
    </p:spTree>
    <p:extLst>
      <p:ext uri="{BB962C8B-B14F-4D97-AF65-F5344CB8AC3E}">
        <p14:creationId xmlns:p14="http://schemas.microsoft.com/office/powerpoint/2010/main" val="3417041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F9263A-2C56-483A-A95D-049552005022}" type="datetimeFigureOut">
              <a:rPr lang="en-GB" smtClean="0"/>
              <a:t>21/04/2022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07DFA2-9B0E-455D-A592-452A4F470A15}" type="slidenum">
              <a:rPr lang="en-GB" smtClean="0"/>
              <a:t>‹#›</a:t>
            </a:fld>
            <a:endParaRPr lang="en-GB"/>
          </a:p>
        </p:txBody>
      </p:sp>
    </p:spTree>
    <p:extLst>
      <p:ext uri="{BB962C8B-B14F-4D97-AF65-F5344CB8AC3E}">
        <p14:creationId xmlns:p14="http://schemas.microsoft.com/office/powerpoint/2010/main" val="1707268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F9263A-2C56-483A-A95D-049552005022}" type="datetimeFigureOut">
              <a:rPr lang="en-GB" smtClean="0"/>
              <a:t>21/04/2022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07DFA2-9B0E-455D-A592-452A4F470A15}" type="slidenum">
              <a:rPr lang="en-GB" smtClean="0"/>
              <a:t>‹#›</a:t>
            </a:fld>
            <a:endParaRPr lang="en-GB"/>
          </a:p>
        </p:txBody>
      </p:sp>
    </p:spTree>
    <p:extLst>
      <p:ext uri="{BB962C8B-B14F-4D97-AF65-F5344CB8AC3E}">
        <p14:creationId xmlns:p14="http://schemas.microsoft.com/office/powerpoint/2010/main" val="3390589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AF9263A-2C56-483A-A95D-049552005022}" type="datetimeFigureOut">
              <a:rPr lang="en-GB" smtClean="0"/>
              <a:t>21/04/2022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07DFA2-9B0E-455D-A592-452A4F470A15}" type="slidenum">
              <a:rPr lang="en-GB" smtClean="0"/>
              <a:t>‹#›</a:t>
            </a:fld>
            <a:endParaRPr lang="en-GB"/>
          </a:p>
        </p:txBody>
      </p:sp>
    </p:spTree>
    <p:extLst>
      <p:ext uri="{BB962C8B-B14F-4D97-AF65-F5344CB8AC3E}">
        <p14:creationId xmlns:p14="http://schemas.microsoft.com/office/powerpoint/2010/main" val="1782013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F9263A-2C56-483A-A95D-049552005022}" type="datetimeFigureOut">
              <a:rPr lang="en-GB" smtClean="0"/>
              <a:t>21/04/2022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07DFA2-9B0E-455D-A592-452A4F470A15}" type="slidenum">
              <a:rPr lang="en-GB" smtClean="0"/>
              <a:t>‹#›</a:t>
            </a:fld>
            <a:endParaRPr lang="en-GB"/>
          </a:p>
        </p:txBody>
      </p:sp>
    </p:spTree>
    <p:extLst>
      <p:ext uri="{BB962C8B-B14F-4D97-AF65-F5344CB8AC3E}">
        <p14:creationId xmlns:p14="http://schemas.microsoft.com/office/powerpoint/2010/main" val="3451256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AF9263A-2C56-483A-A95D-049552005022}" type="datetimeFigureOut">
              <a:rPr lang="en-GB" smtClean="0"/>
              <a:t>21/04/2022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07DFA2-9B0E-455D-A592-452A4F470A15}" type="slidenum">
              <a:rPr lang="en-GB" smtClean="0"/>
              <a:t>‹#›</a:t>
            </a:fld>
            <a:endParaRPr lang="en-GB"/>
          </a:p>
        </p:txBody>
      </p:sp>
    </p:spTree>
    <p:extLst>
      <p:ext uri="{BB962C8B-B14F-4D97-AF65-F5344CB8AC3E}">
        <p14:creationId xmlns:p14="http://schemas.microsoft.com/office/powerpoint/2010/main" val="1928766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AF9263A-2C56-483A-A95D-049552005022}" type="datetimeFigureOut">
              <a:rPr lang="en-GB" smtClean="0"/>
              <a:t>21/04/2022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07DFA2-9B0E-455D-A592-452A4F470A15}" type="slidenum">
              <a:rPr lang="en-GB" smtClean="0"/>
              <a:t>‹#›</a:t>
            </a:fld>
            <a:endParaRPr lang="en-GB"/>
          </a:p>
        </p:txBody>
      </p:sp>
    </p:spTree>
    <p:extLst>
      <p:ext uri="{BB962C8B-B14F-4D97-AF65-F5344CB8AC3E}">
        <p14:creationId xmlns:p14="http://schemas.microsoft.com/office/powerpoint/2010/main" val="4176946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9263A-2C56-483A-A95D-049552005022}" type="datetimeFigureOut">
              <a:rPr lang="en-GB" smtClean="0"/>
              <a:t>21/04/2022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07DFA2-9B0E-455D-A592-452A4F470A15}" type="slidenum">
              <a:rPr lang="en-GB" smtClean="0"/>
              <a:t>‹#›</a:t>
            </a:fld>
            <a:endParaRPr lang="en-GB"/>
          </a:p>
        </p:txBody>
      </p:sp>
    </p:spTree>
    <p:extLst>
      <p:ext uri="{BB962C8B-B14F-4D97-AF65-F5344CB8AC3E}">
        <p14:creationId xmlns:p14="http://schemas.microsoft.com/office/powerpoint/2010/main" val="25362777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tiff"/><Relationship Id="rId5" Type="http://schemas.openxmlformats.org/officeDocument/2006/relationships/image" Target="../media/image4.jpeg"/><Relationship Id="rId10" Type="http://schemas.openxmlformats.org/officeDocument/2006/relationships/image" Target="../media/image8.jpeg"/><Relationship Id="rId4" Type="http://schemas.openxmlformats.org/officeDocument/2006/relationships/image" Target="../media/image3.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2.png"/><Relationship Id="rId7"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jpe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9.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5.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tiff"/><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tiff"/><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5.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png"/><Relationship Id="rId7"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5.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77345"/>
          </a:xfrm>
          <a:prstGeom prst="rect">
            <a:avLst/>
          </a:prstGeom>
          <a:noFill/>
        </p:spPr>
      </p:pic>
      <p:pic>
        <p:nvPicPr>
          <p:cNvPr id="5" name="Picture 4" descr="Text&#10;&#10;Description automatically generated with low confidence"/>
          <p:cNvPicPr/>
          <p:nvPr/>
        </p:nvPicPr>
        <p:blipFill>
          <a:blip r:embed="rId3">
            <a:extLst>
              <a:ext uri="{28A0092B-C50C-407E-A947-70E740481C1C}">
                <a14:useLocalDpi xmlns:a14="http://schemas.microsoft.com/office/drawing/2010/main" val="0"/>
              </a:ext>
            </a:extLst>
          </a:blip>
          <a:stretch>
            <a:fillRect/>
          </a:stretch>
        </p:blipFill>
        <p:spPr>
          <a:xfrm>
            <a:off x="308264" y="362931"/>
            <a:ext cx="2825634" cy="1324553"/>
          </a:xfrm>
          <a:prstGeom prst="rect">
            <a:avLst/>
          </a:prstGeom>
        </p:spPr>
      </p:pic>
      <p:sp>
        <p:nvSpPr>
          <p:cNvPr id="6" name="Rectangle 5"/>
          <p:cNvSpPr/>
          <p:nvPr/>
        </p:nvSpPr>
        <p:spPr>
          <a:xfrm>
            <a:off x="3133898" y="702214"/>
            <a:ext cx="4754880" cy="985270"/>
          </a:xfrm>
          <a:prstGeom prst="rect">
            <a:avLst/>
          </a:prstGeom>
        </p:spPr>
        <p:txBody>
          <a:bodyPr wrap="square">
            <a:spAutoFit/>
          </a:bodyPr>
          <a:lstStyle/>
          <a:p>
            <a:pPr>
              <a:lnSpc>
                <a:spcPct val="107000"/>
              </a:lnSpc>
              <a:spcAft>
                <a:spcPts val="800"/>
              </a:spcAft>
            </a:pPr>
            <a:r>
              <a:rPr lang="en-GB" sz="2400" b="1" dirty="0">
                <a:solidFill>
                  <a:srgbClr val="FF0066"/>
                </a:solidFill>
                <a:latin typeface="Malgecito"/>
                <a:ea typeface="Calibri" panose="020F0502020204030204" pitchFamily="34" charset="0"/>
                <a:cs typeface="Arial" panose="020B0604020202020204" pitchFamily="34" charset="0"/>
              </a:rPr>
              <a:t>KS1 Multi Skills 2022</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b="1" dirty="0">
                <a:solidFill>
                  <a:srgbClr val="FF0066"/>
                </a:solidFill>
                <a:latin typeface="Malgecito"/>
                <a:ea typeface="Calibri" panose="020F0502020204030204" pitchFamily="34" charset="0"/>
                <a:cs typeface="Arial" panose="020B0604020202020204" pitchFamily="34" charset="0"/>
              </a:rPr>
              <a:t>Perry’s Personal Challenges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628082" y="395151"/>
            <a:ext cx="1153160" cy="1177925"/>
          </a:xfrm>
          <a:prstGeom prst="rect">
            <a:avLst/>
          </a:prstGeom>
        </p:spPr>
      </p:pic>
      <p:sp>
        <p:nvSpPr>
          <p:cNvPr id="8" name="Rectangle 7"/>
          <p:cNvSpPr/>
          <p:nvPr/>
        </p:nvSpPr>
        <p:spPr>
          <a:xfrm>
            <a:off x="3133898" y="1855665"/>
            <a:ext cx="5647344" cy="3524683"/>
          </a:xfrm>
          <a:prstGeom prst="rect">
            <a:avLst/>
          </a:prstGeom>
        </p:spPr>
        <p:txBody>
          <a:bodyPr wrap="square">
            <a:spAutoFit/>
          </a:bodyPr>
          <a:lstStyle/>
          <a:p>
            <a:pPr algn="just">
              <a:lnSpc>
                <a:spcPct val="107000"/>
              </a:lnSpc>
              <a:spcAft>
                <a:spcPts val="800"/>
              </a:spcAft>
            </a:pPr>
            <a:r>
              <a:rPr lang="en-GB" sz="1400" dirty="0">
                <a:solidFill>
                  <a:srgbClr val="FF0066"/>
                </a:solidFill>
                <a:latin typeface="Arial" panose="020B0604020202020204" pitchFamily="34" charset="0"/>
                <a:ea typeface="Calibri" panose="020F0502020204030204" pitchFamily="34" charset="0"/>
                <a:cs typeface="Times New Roman" panose="02020603050405020304" pitchFamily="18" charset="0"/>
              </a:rPr>
              <a:t>As part of our </a:t>
            </a:r>
            <a:r>
              <a:rPr lang="en-GB" sz="1400" b="1" dirty="0">
                <a:solidFill>
                  <a:srgbClr val="FF0066"/>
                </a:solidFill>
                <a:latin typeface="Arial" panose="020B0604020202020204" pitchFamily="34" charset="0"/>
                <a:ea typeface="Calibri" panose="020F0502020204030204" pitchFamily="34" charset="0"/>
                <a:cs typeface="Times New Roman" panose="02020603050405020304" pitchFamily="18" charset="0"/>
              </a:rPr>
              <a:t>Inspire &amp; Engage KS1 Multi Skills</a:t>
            </a:r>
            <a:r>
              <a:rPr lang="en-GB" sz="1400" dirty="0">
                <a:solidFill>
                  <a:srgbClr val="FF0066"/>
                </a:solidFill>
                <a:latin typeface="Arial" panose="020B0604020202020204" pitchFamily="34" charset="0"/>
                <a:ea typeface="Calibri" panose="020F0502020204030204" pitchFamily="34" charset="0"/>
                <a:cs typeface="Times New Roman" panose="02020603050405020304" pitchFamily="18" charset="0"/>
              </a:rPr>
              <a:t> event we will be using </a:t>
            </a:r>
            <a:r>
              <a:rPr lang="en-GB" sz="1400" b="1" dirty="0">
                <a:solidFill>
                  <a:srgbClr val="FF0066"/>
                </a:solidFill>
                <a:latin typeface="Arial" panose="020B0604020202020204" pitchFamily="34" charset="0"/>
                <a:ea typeface="Calibri" panose="020F0502020204030204" pitchFamily="34" charset="0"/>
                <a:cs typeface="Times New Roman" panose="02020603050405020304" pitchFamily="18" charset="0"/>
              </a:rPr>
              <a:t>Perry’s Personal Challenges.</a:t>
            </a:r>
            <a:r>
              <a:rPr lang="en-GB" sz="1400" dirty="0">
                <a:solidFill>
                  <a:srgbClr val="FF0066"/>
                </a:solidFill>
                <a:latin typeface="Arial" panose="020B0604020202020204" pitchFamily="34" charset="0"/>
                <a:ea typeface="Calibri" panose="020F0502020204030204" pitchFamily="34" charset="0"/>
                <a:cs typeface="Times New Roman" panose="02020603050405020304" pitchFamily="18" charset="0"/>
              </a:rPr>
              <a:t> Inspire and Engage events focus on participation, fun and trying new activities and skills.</a:t>
            </a: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400" dirty="0">
                <a:solidFill>
                  <a:srgbClr val="FF0066"/>
                </a:solidFill>
                <a:latin typeface="Arial" panose="020B0604020202020204" pitchFamily="34" charset="0"/>
                <a:ea typeface="Calibri" panose="020F0502020204030204" pitchFamily="34" charset="0"/>
                <a:cs typeface="Times New Roman" panose="02020603050405020304" pitchFamily="18" charset="0"/>
              </a:rPr>
              <a:t>For this event, Perry’s Personal Challenges have been developed by the Three Rivers &amp; Watford School Sports Partnership. The challenges incorporate skills, including Agility, Balance, Coordination and Speed, which are used in all of the sports which will be taking place at the Birmingham Commonwealth Games 2022. Perry’s Personal Challenges also encourage our School Games Values; Respect, Honesty, Determination, Self-Belief, Teamwork and Passion. In this event, there are 10 different challenges for you to try.</a:t>
            </a: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400" dirty="0">
                <a:solidFill>
                  <a:srgbClr val="FF0066"/>
                </a:solidFill>
                <a:latin typeface="Arial" panose="020B0604020202020204" pitchFamily="34" charset="0"/>
                <a:ea typeface="Calibri" panose="020F0502020204030204" pitchFamily="34" charset="0"/>
                <a:cs typeface="Times New Roman" panose="02020603050405020304" pitchFamily="18" charset="0"/>
              </a:rPr>
              <a:t>Perry, the multi-coloured bull, is the official mascot for Birmingham 2022. You can find out more information about Perry during the event.</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a:off x="559031" y="1855665"/>
            <a:ext cx="2324100" cy="850265"/>
          </a:xfrm>
          <a:prstGeom prst="rect">
            <a:avLst/>
          </a:prstGeom>
        </p:spPr>
      </p:pic>
      <p:sp>
        <p:nvSpPr>
          <p:cNvPr id="10" name="Rectangle 9"/>
          <p:cNvSpPr/>
          <p:nvPr/>
        </p:nvSpPr>
        <p:spPr>
          <a:xfrm>
            <a:off x="559032" y="2874111"/>
            <a:ext cx="2125979" cy="1228478"/>
          </a:xfrm>
          <a:prstGeom prst="rect">
            <a:avLst/>
          </a:prstGeom>
        </p:spPr>
        <p:txBody>
          <a:bodyPr wrap="square">
            <a:spAutoFit/>
          </a:bodyPr>
          <a:lstStyle/>
          <a:p>
            <a:pPr>
              <a:lnSpc>
                <a:spcPct val="107000"/>
              </a:lnSpc>
              <a:spcAft>
                <a:spcPts val="800"/>
              </a:spcAft>
            </a:pPr>
            <a:r>
              <a:rPr lang="en-GB" sz="1100" dirty="0">
                <a:solidFill>
                  <a:srgbClr val="00B0F0"/>
                </a:solidFill>
                <a:latin typeface="Arial" panose="020B0604020202020204" pitchFamily="34" charset="0"/>
                <a:ea typeface="Calibri" panose="020F0502020204030204" pitchFamily="34" charset="0"/>
                <a:cs typeface="Times New Roman" panose="02020603050405020304" pitchFamily="18" charset="0"/>
              </a:rPr>
              <a:t>Be sure to tag us on twitter and use the hashtag</a:t>
            </a:r>
            <a:r>
              <a:rPr lang="en-GB" sz="1400" dirty="0">
                <a:solidFill>
                  <a:srgbClr val="00B0F0"/>
                </a:solidFill>
                <a:latin typeface="Malgecito"/>
                <a:ea typeface="Calibri" panose="020F0502020204030204" pitchFamily="34" charset="0"/>
                <a:cs typeface="Times New Roman" panose="02020603050405020304" pitchFamily="18" charset="0"/>
              </a:rPr>
              <a:t> </a:t>
            </a:r>
            <a:r>
              <a:rPr lang="en-GB" sz="4400" dirty="0">
                <a:solidFill>
                  <a:srgbClr val="00B0F0"/>
                </a:solidFill>
                <a:latin typeface="Malgecito"/>
                <a:ea typeface="Calibri" panose="020F0502020204030204" pitchFamily="34" charset="0"/>
                <a:cs typeface="Times New Roman" panose="02020603050405020304" pitchFamily="18" charset="0"/>
              </a:rPr>
              <a:t>#B2022</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847898" y="4592696"/>
            <a:ext cx="4572000" cy="787652"/>
          </a:xfrm>
          <a:prstGeom prst="rect">
            <a:avLst/>
          </a:prstGeom>
        </p:spPr>
        <p:txBody>
          <a:bodyPr>
            <a:spAutoFit/>
          </a:bodyPr>
          <a:lstStyle/>
          <a:p>
            <a:pPr>
              <a:lnSpc>
                <a:spcPct val="107000"/>
              </a:lnSpc>
              <a:spcAft>
                <a:spcPts val="800"/>
              </a:spcAft>
            </a:pPr>
            <a:r>
              <a:rPr lang="en-GB" dirty="0">
                <a:solidFill>
                  <a:srgbClr val="FF0066"/>
                </a:solidFill>
                <a:latin typeface="Malgecito"/>
                <a:ea typeface="Calibri" panose="020F0502020204030204" pitchFamily="34" charset="0"/>
                <a:cs typeface="Arial" panose="020B0604020202020204" pitchFamily="34" charset="0"/>
              </a:rPr>
              <a:t>@TRW_SSP</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solidFill>
                  <a:srgbClr val="FF0066"/>
                </a:solidFill>
                <a:latin typeface="Malgecito"/>
                <a:ea typeface="Calibri" panose="020F0502020204030204" pitchFamily="34" charset="0"/>
                <a:cs typeface="Arial" panose="020B0604020202020204" pitchFamily="34" charset="0"/>
              </a:rPr>
              <a:t>@</a:t>
            </a:r>
            <a:r>
              <a:rPr lang="en-GB" dirty="0" err="1">
                <a:solidFill>
                  <a:srgbClr val="FF0066"/>
                </a:solidFill>
                <a:latin typeface="Malgecito"/>
                <a:ea typeface="Calibri" panose="020F0502020204030204" pitchFamily="34" charset="0"/>
                <a:cs typeface="Arial" panose="020B0604020202020204" pitchFamily="34" charset="0"/>
              </a:rPr>
              <a:t>Herts_SGOs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0014FED7-CF6C-B040-ABE9-64EDE40EB6C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17368" y="4763954"/>
            <a:ext cx="430530" cy="445135"/>
          </a:xfrm>
          <a:prstGeom prst="rect">
            <a:avLst/>
          </a:prstGeom>
        </p:spPr>
      </p:pic>
      <p:pic>
        <p:nvPicPr>
          <p:cNvPr id="13" name="Picture 12" descr="Icon&#10;&#10;Description automatically generated"/>
          <p:cNvPicPr/>
          <p:nvPr/>
        </p:nvPicPr>
        <p:blipFill>
          <a:blip r:embed="rId7" cstate="print">
            <a:extLst>
              <a:ext uri="{BEBA8EAE-BF5A-486C-A8C5-ECC9F3942E4B}">
                <a14:imgProps xmlns:a14="http://schemas.microsoft.com/office/drawing/2010/main">
                  <a14:imgLayer r:embed="rId8">
                    <a14:imgEffect>
                      <a14:backgroundRemoval t="3008" b="98371" l="4625" r="96375">
                        <a14:foregroundMark x1="62625" y1="8020" x2="62625" y2="8020"/>
                        <a14:foregroundMark x1="60000" y1="3008" x2="60000" y2="3008"/>
                        <a14:foregroundMark x1="96375" y1="23684" x2="96375" y2="23684"/>
                        <a14:foregroundMark x1="59625" y1="92356" x2="59625" y2="92356"/>
                        <a14:foregroundMark x1="4625" y1="82707" x2="4625" y2="82707"/>
                        <a14:foregroundMark x1="57875" y1="97118" x2="57875" y2="97118"/>
                        <a14:foregroundMark x1="71000" y1="98371" x2="71000" y2="98371"/>
                      </a14:backgroundRemoval>
                    </a14:imgEffect>
                  </a14:imgLayer>
                </a14:imgProps>
              </a:ext>
              <a:ext uri="{28A0092B-C50C-407E-A947-70E740481C1C}">
                <a14:useLocalDpi xmlns:a14="http://schemas.microsoft.com/office/drawing/2010/main" val="0"/>
              </a:ext>
            </a:extLst>
          </a:blip>
          <a:stretch>
            <a:fillRect/>
          </a:stretch>
        </p:blipFill>
        <p:spPr>
          <a:xfrm rot="20114166">
            <a:off x="2267417" y="4077343"/>
            <a:ext cx="744717" cy="759196"/>
          </a:xfrm>
          <a:prstGeom prst="rect">
            <a:avLst/>
          </a:prstGeom>
        </p:spPr>
      </p:pic>
      <p:grpSp>
        <p:nvGrpSpPr>
          <p:cNvPr id="14" name="Group 13"/>
          <p:cNvGrpSpPr/>
          <p:nvPr/>
        </p:nvGrpSpPr>
        <p:grpSpPr>
          <a:xfrm>
            <a:off x="308264" y="5806644"/>
            <a:ext cx="8635192" cy="1052866"/>
            <a:chOff x="0" y="0"/>
            <a:chExt cx="10560050" cy="1607185"/>
          </a:xfrm>
        </p:grpSpPr>
        <p:pic>
          <p:nvPicPr>
            <p:cNvPr id="15" name="Picture 14"/>
            <p:cNvPicPr>
              <a:picLocks noChangeAspect="1"/>
            </p:cNvPicPr>
            <p:nvPr/>
          </p:nvPicPr>
          <p:blipFill rotWithShape="1">
            <a:blip r:embed="rId9" cstate="print">
              <a:extLst>
                <a:ext uri="{28A0092B-C50C-407E-A947-70E740481C1C}">
                  <a14:useLocalDpi xmlns:a14="http://schemas.microsoft.com/office/drawing/2010/main" val="0"/>
                </a:ext>
              </a:extLst>
            </a:blip>
            <a:srcRect l="4011" r="4142"/>
            <a:stretch/>
          </p:blipFill>
          <p:spPr bwMode="auto">
            <a:xfrm>
              <a:off x="0" y="9525"/>
              <a:ext cx="8140700" cy="1597660"/>
            </a:xfrm>
            <a:prstGeom prst="rect">
              <a:avLst/>
            </a:prstGeom>
            <a:ln>
              <a:noFill/>
            </a:ln>
            <a:extLst>
              <a:ext uri="{53640926-AAD7-44D8-BBD7-CCE9431645EC}">
                <a14:shadowObscured xmlns:a14="http://schemas.microsoft.com/office/drawing/2010/main"/>
              </a:ext>
            </a:extLst>
          </p:spPr>
        </p:pic>
        <p:pic>
          <p:nvPicPr>
            <p:cNvPr id="16" name="Picture 15" descr="A close-up of a toy&#10;&#10;Description automatically generated with medium confidence"/>
            <p:cNvPicPr>
              <a:picLocks noChangeAspect="1"/>
            </p:cNvPicPr>
            <p:nvPr/>
          </p:nvPicPr>
          <p:blipFill rotWithShape="1">
            <a:blip r:embed="rId10" cstate="print">
              <a:extLst>
                <a:ext uri="{28A0092B-C50C-407E-A947-70E740481C1C}">
                  <a14:useLocalDpi xmlns:a14="http://schemas.microsoft.com/office/drawing/2010/main" val="0"/>
                </a:ext>
              </a:extLst>
            </a:blip>
            <a:srcRect l="8607" b="3618"/>
            <a:stretch/>
          </p:blipFill>
          <p:spPr bwMode="auto">
            <a:xfrm>
              <a:off x="8267700" y="0"/>
              <a:ext cx="2292350" cy="1607185"/>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191131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23DC630F-ED91-BB40-A5F0-C2C0D8656DD0}"/>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9144000" cy="5731933"/>
          </a:xfrm>
          <a:prstGeom prst="rect">
            <a:avLst/>
          </a:prstGeom>
        </p:spPr>
      </p:pic>
      <p:sp>
        <p:nvSpPr>
          <p:cNvPr id="5" name="Flowchart: Manual Input 630"/>
          <p:cNvSpPr/>
          <p:nvPr/>
        </p:nvSpPr>
        <p:spPr>
          <a:xfrm rot="16200000" flipV="1">
            <a:off x="-622301" y="622298"/>
            <a:ext cx="5731933" cy="448733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2"/>
              <a:gd name="connsiteY0" fmla="*/ 4386 h 12386"/>
              <a:gd name="connsiteX1" fmla="*/ 10002 w 10002"/>
              <a:gd name="connsiteY1" fmla="*/ 0 h 12386"/>
              <a:gd name="connsiteX2" fmla="*/ 10000 w 10002"/>
              <a:gd name="connsiteY2" fmla="*/ 12386 h 12386"/>
              <a:gd name="connsiteX3" fmla="*/ 0 w 10002"/>
              <a:gd name="connsiteY3" fmla="*/ 12386 h 12386"/>
              <a:gd name="connsiteX4" fmla="*/ 0 w 10002"/>
              <a:gd name="connsiteY4" fmla="*/ 4386 h 12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2386">
                <a:moveTo>
                  <a:pt x="0" y="4386"/>
                </a:moveTo>
                <a:lnTo>
                  <a:pt x="10002" y="0"/>
                </a:lnTo>
                <a:cubicBezTo>
                  <a:pt x="10001" y="4129"/>
                  <a:pt x="10001" y="8257"/>
                  <a:pt x="10000" y="12386"/>
                </a:cubicBezTo>
                <a:lnTo>
                  <a:pt x="0" y="12386"/>
                </a:lnTo>
                <a:lnTo>
                  <a:pt x="0" y="4386"/>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descr="Graphical user interfac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0" y="5731932"/>
            <a:ext cx="7552267" cy="1126068"/>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431406" y="6112933"/>
            <a:ext cx="1483995" cy="482706"/>
          </a:xfrm>
          <a:prstGeom prst="rect">
            <a:avLst/>
          </a:prstGeom>
        </p:spPr>
      </p:pic>
      <p:pic>
        <p:nvPicPr>
          <p:cNvPr id="8" name="Picture 7" descr="Text&#10;&#10;Description automatically generated with low confidence"/>
          <p:cNvPicPr/>
          <p:nvPr/>
        </p:nvPicPr>
        <p:blipFill>
          <a:blip r:embed="rId5">
            <a:extLst>
              <a:ext uri="{28A0092B-C50C-407E-A947-70E740481C1C}">
                <a14:useLocalDpi xmlns:a14="http://schemas.microsoft.com/office/drawing/2010/main" val="0"/>
              </a:ext>
            </a:extLst>
          </a:blip>
          <a:stretch>
            <a:fillRect/>
          </a:stretch>
        </p:blipFill>
        <p:spPr>
          <a:xfrm>
            <a:off x="124777" y="89737"/>
            <a:ext cx="3225165" cy="1524635"/>
          </a:xfrm>
          <a:prstGeom prst="rect">
            <a:avLst/>
          </a:prstGeom>
        </p:spPr>
      </p:pic>
      <p:sp>
        <p:nvSpPr>
          <p:cNvPr id="9" name="Rectangle 8"/>
          <p:cNvSpPr/>
          <p:nvPr/>
        </p:nvSpPr>
        <p:spPr>
          <a:xfrm>
            <a:off x="4277011" y="621221"/>
            <a:ext cx="4247894" cy="461665"/>
          </a:xfrm>
          <a:prstGeom prst="rect">
            <a:avLst/>
          </a:prstGeom>
        </p:spPr>
        <p:txBody>
          <a:bodyPr wrap="none">
            <a:spAutoFit/>
          </a:bodyPr>
          <a:lstStyle/>
          <a:p>
            <a:r>
              <a:rPr lang="en-GB" sz="2400" b="1" dirty="0" smtClean="0">
                <a:solidFill>
                  <a:srgbClr val="FF0066"/>
                </a:solidFill>
                <a:latin typeface="Malgecito"/>
                <a:ea typeface="Calibri" panose="020F0502020204030204" pitchFamily="34" charset="0"/>
                <a:cs typeface="Arial" panose="020B0604020202020204" pitchFamily="34" charset="0"/>
              </a:rPr>
              <a:t>Activity: Skittles Target Roll</a:t>
            </a:r>
            <a:endParaRPr lang="en-GB" sz="2400" dirty="0"/>
          </a:p>
        </p:txBody>
      </p:sp>
      <p:pic>
        <p:nvPicPr>
          <p:cNvPr id="2" name="Picture 1"/>
          <p:cNvPicPr>
            <a:picLocks noChangeAspect="1"/>
          </p:cNvPicPr>
          <p:nvPr/>
        </p:nvPicPr>
        <p:blipFill rotWithShape="1">
          <a:blip r:embed="rId6"/>
          <a:srcRect l="26613" t="37917" r="59342" b="32238"/>
          <a:stretch/>
        </p:blipFill>
        <p:spPr>
          <a:xfrm>
            <a:off x="456428" y="2144684"/>
            <a:ext cx="2378343" cy="2842952"/>
          </a:xfrm>
          <a:prstGeom prst="rect">
            <a:avLst/>
          </a:prstGeom>
        </p:spPr>
      </p:pic>
      <p:sp>
        <p:nvSpPr>
          <p:cNvPr id="3" name="Rectangle 2"/>
          <p:cNvSpPr/>
          <p:nvPr/>
        </p:nvSpPr>
        <p:spPr>
          <a:xfrm>
            <a:off x="4114957" y="1319059"/>
            <a:ext cx="4945915" cy="4278094"/>
          </a:xfrm>
          <a:prstGeom prst="rect">
            <a:avLst/>
          </a:prstGeom>
        </p:spPr>
        <p:txBody>
          <a:bodyPr wrap="square">
            <a:spAutoFit/>
          </a:bodyPr>
          <a:lstStyle/>
          <a:p>
            <a:pPr lvl="0"/>
            <a:r>
              <a:rPr lang="en-GB" sz="1600" b="1" dirty="0">
                <a:solidFill>
                  <a:srgbClr val="FF0066"/>
                </a:solidFill>
                <a:latin typeface="Malgecito"/>
              </a:rPr>
              <a:t>Aim</a:t>
            </a:r>
          </a:p>
          <a:p>
            <a:pPr lvl="0"/>
            <a:r>
              <a:rPr lang="en-GB" sz="1600" dirty="0" smtClean="0">
                <a:solidFill>
                  <a:srgbClr val="FF0066"/>
                </a:solidFill>
                <a:latin typeface="Malgecito"/>
              </a:rPr>
              <a:t>Bowl the ball towards the cones to try and hit them in order. </a:t>
            </a:r>
          </a:p>
          <a:p>
            <a:pPr lvl="0"/>
            <a:endParaRPr lang="en-GB" sz="1600" b="1" dirty="0">
              <a:solidFill>
                <a:srgbClr val="FF0066"/>
              </a:solidFill>
              <a:latin typeface="Malgecito"/>
            </a:endParaRPr>
          </a:p>
          <a:p>
            <a:pPr lvl="0"/>
            <a:r>
              <a:rPr lang="en-GB" sz="1600" b="1" dirty="0">
                <a:solidFill>
                  <a:srgbClr val="FF0066"/>
                </a:solidFill>
                <a:latin typeface="Malgecito"/>
              </a:rPr>
              <a:t>Skill</a:t>
            </a:r>
          </a:p>
          <a:p>
            <a:pPr lvl="0"/>
            <a:r>
              <a:rPr lang="en-GB" sz="1600" dirty="0">
                <a:solidFill>
                  <a:srgbClr val="FF0066"/>
                </a:solidFill>
                <a:latin typeface="Malgecito"/>
              </a:rPr>
              <a:t>Co-ordination </a:t>
            </a:r>
          </a:p>
          <a:p>
            <a:pPr lvl="0"/>
            <a:endParaRPr lang="en-GB" sz="1600" dirty="0">
              <a:solidFill>
                <a:srgbClr val="FF0066"/>
              </a:solidFill>
              <a:latin typeface="Malgecito"/>
            </a:endParaRPr>
          </a:p>
          <a:p>
            <a:pPr lvl="0"/>
            <a:r>
              <a:rPr lang="en-GB" sz="1600" b="1" dirty="0">
                <a:solidFill>
                  <a:srgbClr val="FF0066"/>
                </a:solidFill>
                <a:latin typeface="Malgecito"/>
              </a:rPr>
              <a:t>Additional Info</a:t>
            </a:r>
          </a:p>
          <a:p>
            <a:pPr lvl="0"/>
            <a:r>
              <a:rPr lang="en-GB" sz="1600" dirty="0" smtClean="0">
                <a:solidFill>
                  <a:srgbClr val="FF0066"/>
                </a:solidFill>
                <a:latin typeface="Malgecito"/>
              </a:rPr>
              <a:t>Two players at a time, keeping one foot on the starting spot, use an underarm bowl to roll the ball towards the first cone. If the cone is hit, the player can collect it and scores one point. The next players try to hit the next cones. Bend knees with opposite foot forwards and keep eyes on the target.</a:t>
            </a:r>
          </a:p>
          <a:p>
            <a:pPr lvl="0"/>
            <a:endParaRPr lang="en-GB" sz="1600" dirty="0">
              <a:solidFill>
                <a:srgbClr val="FF0066"/>
              </a:solidFill>
              <a:latin typeface="Malgecito"/>
            </a:endParaRPr>
          </a:p>
          <a:p>
            <a:pPr lvl="0"/>
            <a:r>
              <a:rPr lang="en-GB" sz="1600" b="1" dirty="0">
                <a:solidFill>
                  <a:srgbClr val="FF0066"/>
                </a:solidFill>
                <a:latin typeface="Malgecito"/>
              </a:rPr>
              <a:t>More of a </a:t>
            </a:r>
            <a:r>
              <a:rPr lang="en-GB" sz="1600" b="1" dirty="0" smtClean="0">
                <a:solidFill>
                  <a:srgbClr val="FF0066"/>
                </a:solidFill>
                <a:latin typeface="Malgecito"/>
              </a:rPr>
              <a:t>Challenge</a:t>
            </a:r>
          </a:p>
          <a:p>
            <a:pPr lvl="0"/>
            <a:r>
              <a:rPr lang="en-GB" sz="1600" dirty="0" smtClean="0">
                <a:solidFill>
                  <a:srgbClr val="FF0066"/>
                </a:solidFill>
                <a:latin typeface="Malgecito"/>
              </a:rPr>
              <a:t>Try bowl with the opposite hand.</a:t>
            </a:r>
            <a:endParaRPr lang="en-GB" sz="1600" dirty="0">
              <a:solidFill>
                <a:srgbClr val="FF0066"/>
              </a:solidFill>
              <a:latin typeface="Malgecito"/>
            </a:endParaRPr>
          </a:p>
        </p:txBody>
      </p:sp>
    </p:spTree>
    <p:extLst>
      <p:ext uri="{BB962C8B-B14F-4D97-AF65-F5344CB8AC3E}">
        <p14:creationId xmlns:p14="http://schemas.microsoft.com/office/powerpoint/2010/main" val="3105108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23DC630F-ED91-BB40-A5F0-C2C0D8656DD0}"/>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9144000" cy="5731933"/>
          </a:xfrm>
          <a:prstGeom prst="rect">
            <a:avLst/>
          </a:prstGeom>
        </p:spPr>
      </p:pic>
      <p:pic>
        <p:nvPicPr>
          <p:cNvPr id="6" name="Picture 5" descr="Graphical user interfac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0" y="5731932"/>
            <a:ext cx="7552267" cy="1126068"/>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431406" y="6112933"/>
            <a:ext cx="1483995" cy="482706"/>
          </a:xfrm>
          <a:prstGeom prst="rect">
            <a:avLst/>
          </a:prstGeom>
        </p:spPr>
      </p:pic>
      <p:pic>
        <p:nvPicPr>
          <p:cNvPr id="8" name="Picture 7" descr="Logo&#10;&#10;Description automatically generated with medium confidence">
            <a:extLst>
              <a:ext uri="{FF2B5EF4-FFF2-40B4-BE49-F238E27FC236}">
                <a16:creationId xmlns:a16="http://schemas.microsoft.com/office/drawing/2014/main" id="{FCB3A704-3CA1-A54B-AC34-59284F9034C3}"/>
              </a:ext>
            </a:extLst>
          </p:cNvPr>
          <p:cNvPicPr/>
          <p:nvPr/>
        </p:nvPicPr>
        <p:blipFill>
          <a:blip r:embed="rId5">
            <a:extLst>
              <a:ext uri="{28A0092B-C50C-407E-A947-70E740481C1C}">
                <a14:useLocalDpi xmlns:a14="http://schemas.microsoft.com/office/drawing/2010/main" val="0"/>
              </a:ext>
            </a:extLst>
          </a:blip>
          <a:stretch>
            <a:fillRect/>
          </a:stretch>
        </p:blipFill>
        <p:spPr>
          <a:xfrm>
            <a:off x="166023" y="106998"/>
            <a:ext cx="3225800" cy="1523365"/>
          </a:xfrm>
          <a:prstGeom prst="rect">
            <a:avLst/>
          </a:prstGeom>
        </p:spPr>
      </p:pic>
      <p:pic>
        <p:nvPicPr>
          <p:cNvPr id="9" name="Picture 8" descr="A silhouette of a person holding a microphone&#10;&#10;Description automatically generated with low confidence"/>
          <p:cNvPicPr/>
          <p:nvPr/>
        </p:nvPicPr>
        <p:blipFill>
          <a:blip r:embed="rId6" cstate="print">
            <a:biLevel thresh="25000"/>
            <a:extLst>
              <a:ext uri="{BEBA8EAE-BF5A-486C-A8C5-ECC9F3942E4B}">
                <a14:imgProps xmlns:a14="http://schemas.microsoft.com/office/drawing/2010/main">
                  <a14:imgLayer r:embed="rId7">
                    <a14:imgEffect>
                      <a14:backgroundRemoval t="6292" b="93833" l="10000" r="92417">
                        <a14:foregroundMark x1="37375" y1="18333" x2="37375" y2="18333"/>
                        <a14:foregroundMark x1="53625" y1="6333" x2="53625" y2="6333"/>
                        <a14:foregroundMark x1="92417" y1="49375" x2="92417" y2="49375"/>
                        <a14:foregroundMark x1="58542" y1="91708" x2="58542" y2="91708"/>
                        <a14:foregroundMark x1="39500" y1="84667" x2="39500" y2="84667"/>
                        <a14:foregroundMark x1="46542" y1="93833" x2="46542" y2="93833"/>
                      </a14:backgroundRemoval>
                    </a14:imgEffect>
                  </a14:imgLayer>
                </a14:imgProps>
              </a:ext>
              <a:ext uri="{28A0092B-C50C-407E-A947-70E740481C1C}">
                <a14:useLocalDpi xmlns:a14="http://schemas.microsoft.com/office/drawing/2010/main" val="0"/>
              </a:ext>
            </a:extLst>
          </a:blip>
          <a:stretch>
            <a:fillRect/>
          </a:stretch>
        </p:blipFill>
        <p:spPr>
          <a:xfrm>
            <a:off x="166024" y="3898669"/>
            <a:ext cx="1554712" cy="1452263"/>
          </a:xfrm>
          <a:prstGeom prst="rect">
            <a:avLst/>
          </a:prstGeom>
        </p:spPr>
      </p:pic>
      <p:sp>
        <p:nvSpPr>
          <p:cNvPr id="2" name="Rectangle 1"/>
          <p:cNvSpPr/>
          <p:nvPr/>
        </p:nvSpPr>
        <p:spPr>
          <a:xfrm>
            <a:off x="4277011" y="617513"/>
            <a:ext cx="3989810" cy="461665"/>
          </a:xfrm>
          <a:prstGeom prst="rect">
            <a:avLst/>
          </a:prstGeom>
        </p:spPr>
        <p:txBody>
          <a:bodyPr wrap="none">
            <a:spAutoFit/>
          </a:bodyPr>
          <a:lstStyle/>
          <a:p>
            <a:r>
              <a:rPr lang="en-GB" sz="2400" b="1" dirty="0">
                <a:solidFill>
                  <a:srgbClr val="FF0066"/>
                </a:solidFill>
                <a:latin typeface="Malgecito"/>
                <a:ea typeface="Calibri" panose="020F0502020204030204" pitchFamily="34" charset="0"/>
                <a:cs typeface="Arial" panose="020B0604020202020204" pitchFamily="34" charset="0"/>
              </a:rPr>
              <a:t>Activity</a:t>
            </a:r>
            <a:r>
              <a:rPr lang="en-GB" sz="2400" b="1" dirty="0" smtClean="0">
                <a:solidFill>
                  <a:srgbClr val="FF0066"/>
                </a:solidFill>
                <a:latin typeface="Malgecito"/>
                <a:ea typeface="Calibri" panose="020F0502020204030204" pitchFamily="34" charset="0"/>
                <a:cs typeface="Arial" panose="020B0604020202020204" pitchFamily="34" charset="0"/>
              </a:rPr>
              <a:t>: Flamingo Twister</a:t>
            </a:r>
            <a:endParaRPr lang="en-GB" sz="2400" dirty="0"/>
          </a:p>
        </p:txBody>
      </p:sp>
      <p:pic>
        <p:nvPicPr>
          <p:cNvPr id="3" name="Picture 2"/>
          <p:cNvPicPr>
            <a:picLocks noChangeAspect="1"/>
          </p:cNvPicPr>
          <p:nvPr/>
        </p:nvPicPr>
        <p:blipFill rotWithShape="1">
          <a:blip r:embed="rId8"/>
          <a:srcRect l="48181" t="51497" r="40395" b="21954"/>
          <a:stretch/>
        </p:blipFill>
        <p:spPr>
          <a:xfrm>
            <a:off x="1379913" y="1910291"/>
            <a:ext cx="1521229" cy="1988377"/>
          </a:xfrm>
          <a:prstGeom prst="rect">
            <a:avLst/>
          </a:prstGeom>
        </p:spPr>
      </p:pic>
      <p:pic>
        <p:nvPicPr>
          <p:cNvPr id="5" name="Picture 4"/>
          <p:cNvPicPr>
            <a:picLocks noChangeAspect="1"/>
          </p:cNvPicPr>
          <p:nvPr/>
        </p:nvPicPr>
        <p:blipFill rotWithShape="1">
          <a:blip r:embed="rId9"/>
          <a:srcRect l="72676" t="21560" r="19319" b="64209"/>
          <a:stretch/>
        </p:blipFill>
        <p:spPr>
          <a:xfrm>
            <a:off x="2269604" y="3358570"/>
            <a:ext cx="407095" cy="407095"/>
          </a:xfrm>
          <a:prstGeom prst="rect">
            <a:avLst/>
          </a:prstGeom>
        </p:spPr>
      </p:pic>
      <p:sp>
        <p:nvSpPr>
          <p:cNvPr id="11" name="Rectangle 10"/>
          <p:cNvSpPr/>
          <p:nvPr/>
        </p:nvSpPr>
        <p:spPr>
          <a:xfrm>
            <a:off x="4115030" y="1207616"/>
            <a:ext cx="4962467" cy="4031873"/>
          </a:xfrm>
          <a:prstGeom prst="rect">
            <a:avLst/>
          </a:prstGeom>
        </p:spPr>
        <p:txBody>
          <a:bodyPr wrap="square">
            <a:spAutoFit/>
          </a:bodyPr>
          <a:lstStyle/>
          <a:p>
            <a:pPr lvl="0"/>
            <a:r>
              <a:rPr lang="en-GB" sz="1600" b="1" dirty="0">
                <a:solidFill>
                  <a:srgbClr val="FF0066"/>
                </a:solidFill>
                <a:latin typeface="Malgecito"/>
              </a:rPr>
              <a:t>Aim</a:t>
            </a:r>
          </a:p>
          <a:p>
            <a:pPr lvl="0"/>
            <a:r>
              <a:rPr lang="en-GB" sz="1600" dirty="0" smtClean="0">
                <a:solidFill>
                  <a:srgbClr val="FF0066"/>
                </a:solidFill>
                <a:latin typeface="Malgecito"/>
              </a:rPr>
              <a:t>Balance on the spot on one leg like a flamingo and move the ball in a circle around your balancing leg using your lifted foot.</a:t>
            </a:r>
          </a:p>
          <a:p>
            <a:pPr lvl="0"/>
            <a:endParaRPr lang="en-GB" sz="1600" dirty="0">
              <a:solidFill>
                <a:srgbClr val="FF0066"/>
              </a:solidFill>
              <a:latin typeface="Malgecito"/>
            </a:endParaRPr>
          </a:p>
          <a:p>
            <a:pPr lvl="0"/>
            <a:r>
              <a:rPr lang="en-GB" sz="1600" b="1" dirty="0">
                <a:solidFill>
                  <a:srgbClr val="FF0066"/>
                </a:solidFill>
                <a:latin typeface="Malgecito"/>
              </a:rPr>
              <a:t>Skill</a:t>
            </a:r>
          </a:p>
          <a:p>
            <a:pPr lvl="0"/>
            <a:r>
              <a:rPr lang="en-GB" sz="1600" dirty="0" smtClean="0">
                <a:solidFill>
                  <a:srgbClr val="FF0066"/>
                </a:solidFill>
                <a:latin typeface="Malgecito"/>
              </a:rPr>
              <a:t>Balance and co-ordination </a:t>
            </a:r>
            <a:endParaRPr lang="en-GB" sz="1600" dirty="0">
              <a:solidFill>
                <a:srgbClr val="FF0066"/>
              </a:solidFill>
              <a:latin typeface="Malgecito"/>
            </a:endParaRPr>
          </a:p>
          <a:p>
            <a:pPr lvl="0"/>
            <a:endParaRPr lang="en-GB" sz="1600" dirty="0">
              <a:solidFill>
                <a:srgbClr val="FF0066"/>
              </a:solidFill>
              <a:latin typeface="Malgecito"/>
            </a:endParaRPr>
          </a:p>
          <a:p>
            <a:pPr lvl="0"/>
            <a:r>
              <a:rPr lang="en-GB" sz="1600" b="1" dirty="0">
                <a:solidFill>
                  <a:srgbClr val="FF0066"/>
                </a:solidFill>
                <a:latin typeface="Malgecito"/>
              </a:rPr>
              <a:t>Additional Info</a:t>
            </a:r>
          </a:p>
          <a:p>
            <a:pPr lvl="0"/>
            <a:r>
              <a:rPr lang="en-GB" sz="1600" dirty="0" smtClean="0">
                <a:solidFill>
                  <a:srgbClr val="FF0066"/>
                </a:solidFill>
                <a:latin typeface="Malgecito"/>
              </a:rPr>
              <a:t>Two players at a time. Use arms to help balance.  Once each player has completed a circle with the ball, swap to another player. One point for each circle completed. </a:t>
            </a:r>
          </a:p>
          <a:p>
            <a:pPr lvl="0"/>
            <a:endParaRPr lang="en-GB" sz="1600" dirty="0">
              <a:solidFill>
                <a:srgbClr val="FF0066"/>
              </a:solidFill>
              <a:latin typeface="Malgecito"/>
            </a:endParaRPr>
          </a:p>
          <a:p>
            <a:pPr lvl="0"/>
            <a:r>
              <a:rPr lang="en-GB" sz="1600" b="1" dirty="0">
                <a:solidFill>
                  <a:srgbClr val="FF0066"/>
                </a:solidFill>
                <a:latin typeface="Malgecito"/>
              </a:rPr>
              <a:t>More of a </a:t>
            </a:r>
            <a:r>
              <a:rPr lang="en-GB" sz="1600" b="1" dirty="0" smtClean="0">
                <a:solidFill>
                  <a:srgbClr val="FF0066"/>
                </a:solidFill>
                <a:latin typeface="Malgecito"/>
              </a:rPr>
              <a:t>Challenge</a:t>
            </a:r>
          </a:p>
          <a:p>
            <a:pPr lvl="0"/>
            <a:r>
              <a:rPr lang="en-GB" sz="1600" dirty="0" smtClean="0">
                <a:solidFill>
                  <a:srgbClr val="FF0066"/>
                </a:solidFill>
                <a:latin typeface="Malgecito"/>
              </a:rPr>
              <a:t>Try a smaller ball or balance on the opposite leg.</a:t>
            </a:r>
            <a:endParaRPr lang="en-GB" sz="1600" dirty="0">
              <a:solidFill>
                <a:srgbClr val="FF0066"/>
              </a:solidFill>
              <a:latin typeface="Malgecito"/>
            </a:endParaRPr>
          </a:p>
        </p:txBody>
      </p:sp>
    </p:spTree>
    <p:extLst>
      <p:ext uri="{BB962C8B-B14F-4D97-AF65-F5344CB8AC3E}">
        <p14:creationId xmlns:p14="http://schemas.microsoft.com/office/powerpoint/2010/main" val="3883448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23DC630F-ED91-BB40-A5F0-C2C0D8656DD0}"/>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9144000" cy="5731933"/>
          </a:xfrm>
          <a:prstGeom prst="rect">
            <a:avLst/>
          </a:prstGeom>
        </p:spPr>
      </p:pic>
      <p:pic>
        <p:nvPicPr>
          <p:cNvPr id="6" name="Picture 5" descr="Graphical user interfac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0" y="5731932"/>
            <a:ext cx="7552267" cy="1126068"/>
          </a:xfrm>
          <a:prstGeom prst="rect">
            <a:avLst/>
          </a:prstGeom>
        </p:spPr>
      </p:pic>
      <p:sp>
        <p:nvSpPr>
          <p:cNvPr id="5" name="Flowchart: Data 4"/>
          <p:cNvSpPr/>
          <p:nvPr/>
        </p:nvSpPr>
        <p:spPr>
          <a:xfrm>
            <a:off x="-1364168" y="-1"/>
            <a:ext cx="5736012" cy="5731931"/>
          </a:xfrm>
          <a:prstGeom prst="flowChartInputOutpu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431406" y="6112933"/>
            <a:ext cx="1483995" cy="482706"/>
          </a:xfrm>
          <a:prstGeom prst="rect">
            <a:avLst/>
          </a:prstGeom>
        </p:spPr>
      </p:pic>
      <p:pic>
        <p:nvPicPr>
          <p:cNvPr id="8" name="Picture 7" descr="Logo&#10;&#10;Description automatically generated with medium confidence">
            <a:extLst>
              <a:ext uri="{FF2B5EF4-FFF2-40B4-BE49-F238E27FC236}">
                <a16:creationId xmlns:a16="http://schemas.microsoft.com/office/drawing/2014/main" id="{FCB3A704-3CA1-A54B-AC34-59284F9034C3}"/>
              </a:ext>
            </a:extLst>
          </p:cNvPr>
          <p:cNvPicPr/>
          <p:nvPr/>
        </p:nvPicPr>
        <p:blipFill>
          <a:blip r:embed="rId5">
            <a:extLst>
              <a:ext uri="{28A0092B-C50C-407E-A947-70E740481C1C}">
                <a14:useLocalDpi xmlns:a14="http://schemas.microsoft.com/office/drawing/2010/main" val="0"/>
              </a:ext>
            </a:extLst>
          </a:blip>
          <a:stretch>
            <a:fillRect/>
          </a:stretch>
        </p:blipFill>
        <p:spPr>
          <a:xfrm>
            <a:off x="232756" y="106996"/>
            <a:ext cx="3225800" cy="1523365"/>
          </a:xfrm>
          <a:prstGeom prst="rect">
            <a:avLst/>
          </a:prstGeom>
        </p:spPr>
      </p:pic>
      <p:sp>
        <p:nvSpPr>
          <p:cNvPr id="2" name="Rectangle 1"/>
          <p:cNvSpPr/>
          <p:nvPr/>
        </p:nvSpPr>
        <p:spPr>
          <a:xfrm>
            <a:off x="4268698" y="551010"/>
            <a:ext cx="3573414" cy="461665"/>
          </a:xfrm>
          <a:prstGeom prst="rect">
            <a:avLst/>
          </a:prstGeom>
        </p:spPr>
        <p:txBody>
          <a:bodyPr wrap="none">
            <a:spAutoFit/>
          </a:bodyPr>
          <a:lstStyle/>
          <a:p>
            <a:r>
              <a:rPr lang="en-GB" sz="2400" b="1" dirty="0">
                <a:solidFill>
                  <a:srgbClr val="FF0066"/>
                </a:solidFill>
                <a:latin typeface="Malgecito"/>
                <a:ea typeface="Calibri" panose="020F0502020204030204" pitchFamily="34" charset="0"/>
                <a:cs typeface="Arial" panose="020B0604020202020204" pitchFamily="34" charset="0"/>
              </a:rPr>
              <a:t>Activity</a:t>
            </a:r>
            <a:r>
              <a:rPr lang="en-GB" sz="2400" b="1" dirty="0" smtClean="0">
                <a:solidFill>
                  <a:srgbClr val="FF0066"/>
                </a:solidFill>
                <a:latin typeface="Malgecito"/>
                <a:ea typeface="Calibri" panose="020F0502020204030204" pitchFamily="34" charset="0"/>
                <a:cs typeface="Arial" panose="020B0604020202020204" pitchFamily="34" charset="0"/>
              </a:rPr>
              <a:t>: Balance Relay</a:t>
            </a:r>
            <a:endParaRPr lang="en-GB" sz="2400" dirty="0"/>
          </a:p>
        </p:txBody>
      </p:sp>
      <p:pic>
        <p:nvPicPr>
          <p:cNvPr id="3" name="Picture 2"/>
          <p:cNvPicPr>
            <a:picLocks noChangeAspect="1"/>
          </p:cNvPicPr>
          <p:nvPr/>
        </p:nvPicPr>
        <p:blipFill rotWithShape="1">
          <a:blip r:embed="rId6"/>
          <a:srcRect l="46440" t="46658" r="40437" b="17425"/>
          <a:stretch/>
        </p:blipFill>
        <p:spPr>
          <a:xfrm>
            <a:off x="1180407" y="1961803"/>
            <a:ext cx="1861287" cy="2865579"/>
          </a:xfrm>
          <a:prstGeom prst="rect">
            <a:avLst/>
          </a:prstGeom>
        </p:spPr>
      </p:pic>
      <p:sp>
        <p:nvSpPr>
          <p:cNvPr id="9" name="Rectangle 8"/>
          <p:cNvSpPr/>
          <p:nvPr/>
        </p:nvSpPr>
        <p:spPr>
          <a:xfrm>
            <a:off x="4131425" y="1215706"/>
            <a:ext cx="4924680" cy="4524315"/>
          </a:xfrm>
          <a:prstGeom prst="rect">
            <a:avLst/>
          </a:prstGeom>
        </p:spPr>
        <p:txBody>
          <a:bodyPr wrap="square">
            <a:spAutoFit/>
          </a:bodyPr>
          <a:lstStyle/>
          <a:p>
            <a:pPr lvl="0"/>
            <a:r>
              <a:rPr lang="en-GB" sz="1600" b="1" dirty="0">
                <a:solidFill>
                  <a:srgbClr val="FF0066"/>
                </a:solidFill>
                <a:latin typeface="Malgecito"/>
              </a:rPr>
              <a:t>Aim</a:t>
            </a:r>
          </a:p>
          <a:p>
            <a:pPr lvl="0"/>
            <a:r>
              <a:rPr lang="en-GB" sz="1600" dirty="0">
                <a:solidFill>
                  <a:srgbClr val="FF0066"/>
                </a:solidFill>
                <a:latin typeface="Malgecito"/>
              </a:rPr>
              <a:t>Starting at the white cone, complete the run as quickly as possible, transferring the ball across to the corresponding coloured cone 1 by 1 before sprinting back.</a:t>
            </a:r>
          </a:p>
          <a:p>
            <a:pPr lvl="0"/>
            <a:endParaRPr lang="en-GB" sz="1600" b="1" dirty="0">
              <a:solidFill>
                <a:srgbClr val="FF0066"/>
              </a:solidFill>
              <a:latin typeface="Malgecito"/>
            </a:endParaRPr>
          </a:p>
          <a:p>
            <a:pPr lvl="0"/>
            <a:r>
              <a:rPr lang="en-GB" sz="1600" b="1" dirty="0">
                <a:solidFill>
                  <a:srgbClr val="FF0066"/>
                </a:solidFill>
                <a:latin typeface="Malgecito"/>
              </a:rPr>
              <a:t>Skill</a:t>
            </a:r>
          </a:p>
          <a:p>
            <a:pPr lvl="0"/>
            <a:r>
              <a:rPr lang="en-GB" sz="1600" dirty="0" smtClean="0">
                <a:solidFill>
                  <a:srgbClr val="FF0066"/>
                </a:solidFill>
                <a:latin typeface="Malgecito"/>
              </a:rPr>
              <a:t>Balance </a:t>
            </a:r>
            <a:r>
              <a:rPr lang="en-GB" sz="1600" dirty="0">
                <a:solidFill>
                  <a:srgbClr val="FF0066"/>
                </a:solidFill>
                <a:latin typeface="Malgecito"/>
              </a:rPr>
              <a:t>and coordination </a:t>
            </a:r>
          </a:p>
          <a:p>
            <a:pPr lvl="0"/>
            <a:endParaRPr lang="en-GB" sz="1600" dirty="0">
              <a:solidFill>
                <a:srgbClr val="FF0066"/>
              </a:solidFill>
              <a:latin typeface="Malgecito"/>
            </a:endParaRPr>
          </a:p>
          <a:p>
            <a:pPr lvl="0"/>
            <a:r>
              <a:rPr lang="en-GB" sz="1600" b="1" dirty="0">
                <a:solidFill>
                  <a:srgbClr val="FF0066"/>
                </a:solidFill>
                <a:latin typeface="Malgecito"/>
              </a:rPr>
              <a:t>Additional Info</a:t>
            </a:r>
          </a:p>
          <a:p>
            <a:pPr lvl="0"/>
            <a:r>
              <a:rPr lang="en-GB" sz="1600" dirty="0">
                <a:solidFill>
                  <a:srgbClr val="FF0066"/>
                </a:solidFill>
                <a:latin typeface="Malgecito"/>
              </a:rPr>
              <a:t>Pick up the ball with one hand and whilst moving sideways, transfer the ball to the other hand and place it down on the opposite cone. One point is gained each time a player completes the agility run.   </a:t>
            </a:r>
          </a:p>
          <a:p>
            <a:pPr lvl="0"/>
            <a:endParaRPr lang="en-GB" sz="1600" dirty="0">
              <a:solidFill>
                <a:srgbClr val="FF0066"/>
              </a:solidFill>
              <a:latin typeface="Malgecito"/>
            </a:endParaRPr>
          </a:p>
          <a:p>
            <a:pPr lvl="0"/>
            <a:r>
              <a:rPr lang="en-GB" sz="1600" b="1" dirty="0">
                <a:solidFill>
                  <a:srgbClr val="FF0066"/>
                </a:solidFill>
                <a:latin typeface="Malgecito"/>
              </a:rPr>
              <a:t>More of a Challenge</a:t>
            </a:r>
          </a:p>
          <a:p>
            <a:pPr lvl="0"/>
            <a:r>
              <a:rPr lang="en-GB" sz="1600" dirty="0">
                <a:solidFill>
                  <a:srgbClr val="FF0066"/>
                </a:solidFill>
                <a:latin typeface="Malgecito"/>
              </a:rPr>
              <a:t>Can you move faster through the agility run? Or maybe swap some of the coloured cones around.</a:t>
            </a:r>
            <a:endParaRPr lang="en-GB" sz="1600" dirty="0">
              <a:solidFill>
                <a:prstClr val="black"/>
              </a:solidFill>
            </a:endParaRPr>
          </a:p>
        </p:txBody>
      </p:sp>
      <p:pic>
        <p:nvPicPr>
          <p:cNvPr id="12" name="Picture 11"/>
          <p:cNvPicPr>
            <a:picLocks noChangeAspect="1"/>
          </p:cNvPicPr>
          <p:nvPr/>
        </p:nvPicPr>
        <p:blipFill rotWithShape="1">
          <a:blip r:embed="rId7"/>
          <a:srcRect l="61405" t="26180" r="7274" b="17457"/>
          <a:stretch/>
        </p:blipFill>
        <p:spPr>
          <a:xfrm>
            <a:off x="1180407" y="4110174"/>
            <a:ext cx="698044" cy="706583"/>
          </a:xfrm>
          <a:prstGeom prst="rect">
            <a:avLst/>
          </a:prstGeom>
        </p:spPr>
      </p:pic>
    </p:spTree>
    <p:extLst>
      <p:ext uri="{BB962C8B-B14F-4D97-AF65-F5344CB8AC3E}">
        <p14:creationId xmlns:p14="http://schemas.microsoft.com/office/powerpoint/2010/main" val="4252551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23DC630F-ED91-BB40-A5F0-C2C0D8656DD0}"/>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9144000" cy="5731933"/>
          </a:xfrm>
          <a:prstGeom prst="rect">
            <a:avLst/>
          </a:prstGeom>
        </p:spPr>
      </p:pic>
      <p:sp>
        <p:nvSpPr>
          <p:cNvPr id="5" name="Flowchart: Manual Input 630"/>
          <p:cNvSpPr/>
          <p:nvPr/>
        </p:nvSpPr>
        <p:spPr>
          <a:xfrm rot="16200000" flipV="1">
            <a:off x="-622301" y="622298"/>
            <a:ext cx="5731933" cy="448733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2"/>
              <a:gd name="connsiteY0" fmla="*/ 4386 h 12386"/>
              <a:gd name="connsiteX1" fmla="*/ 10002 w 10002"/>
              <a:gd name="connsiteY1" fmla="*/ 0 h 12386"/>
              <a:gd name="connsiteX2" fmla="*/ 10000 w 10002"/>
              <a:gd name="connsiteY2" fmla="*/ 12386 h 12386"/>
              <a:gd name="connsiteX3" fmla="*/ 0 w 10002"/>
              <a:gd name="connsiteY3" fmla="*/ 12386 h 12386"/>
              <a:gd name="connsiteX4" fmla="*/ 0 w 10002"/>
              <a:gd name="connsiteY4" fmla="*/ 4386 h 12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2386">
                <a:moveTo>
                  <a:pt x="0" y="4386"/>
                </a:moveTo>
                <a:lnTo>
                  <a:pt x="10002" y="0"/>
                </a:lnTo>
                <a:cubicBezTo>
                  <a:pt x="10001" y="4129"/>
                  <a:pt x="10001" y="8257"/>
                  <a:pt x="10000" y="12386"/>
                </a:cubicBezTo>
                <a:lnTo>
                  <a:pt x="0" y="12386"/>
                </a:lnTo>
                <a:lnTo>
                  <a:pt x="0" y="4386"/>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descr="Graphical user interfac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0" y="5731932"/>
            <a:ext cx="7552267" cy="1126068"/>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431406" y="6112933"/>
            <a:ext cx="1483995" cy="482706"/>
          </a:xfrm>
          <a:prstGeom prst="rect">
            <a:avLst/>
          </a:prstGeom>
        </p:spPr>
      </p:pic>
      <p:pic>
        <p:nvPicPr>
          <p:cNvPr id="8" name="Picture 7" descr="Text&#10;&#10;Description automatically generated with low confidence"/>
          <p:cNvPicPr/>
          <p:nvPr/>
        </p:nvPicPr>
        <p:blipFill>
          <a:blip r:embed="rId5">
            <a:extLst>
              <a:ext uri="{28A0092B-C50C-407E-A947-70E740481C1C}">
                <a14:useLocalDpi xmlns:a14="http://schemas.microsoft.com/office/drawing/2010/main" val="0"/>
              </a:ext>
            </a:extLst>
          </a:blip>
          <a:stretch>
            <a:fillRect/>
          </a:stretch>
        </p:blipFill>
        <p:spPr>
          <a:xfrm>
            <a:off x="124777" y="89737"/>
            <a:ext cx="3225165" cy="1524635"/>
          </a:xfrm>
          <a:prstGeom prst="rect">
            <a:avLst/>
          </a:prstGeom>
        </p:spPr>
      </p:pic>
      <p:sp>
        <p:nvSpPr>
          <p:cNvPr id="9" name="Rectangle 8"/>
          <p:cNvSpPr/>
          <p:nvPr/>
        </p:nvSpPr>
        <p:spPr>
          <a:xfrm>
            <a:off x="4277011" y="621221"/>
            <a:ext cx="4822154" cy="461665"/>
          </a:xfrm>
          <a:prstGeom prst="rect">
            <a:avLst/>
          </a:prstGeom>
        </p:spPr>
        <p:txBody>
          <a:bodyPr wrap="none">
            <a:spAutoFit/>
          </a:bodyPr>
          <a:lstStyle/>
          <a:p>
            <a:r>
              <a:rPr lang="en-GB" sz="2400" b="1" dirty="0" smtClean="0">
                <a:solidFill>
                  <a:srgbClr val="FF0066"/>
                </a:solidFill>
                <a:latin typeface="Malgecito"/>
                <a:ea typeface="Calibri" panose="020F0502020204030204" pitchFamily="34" charset="0"/>
                <a:cs typeface="Arial" panose="020B0604020202020204" pitchFamily="34" charset="0"/>
              </a:rPr>
              <a:t>Activity: Perry the Mascot (rest)</a:t>
            </a:r>
            <a:endParaRPr lang="en-GB" sz="2400" dirty="0"/>
          </a:p>
        </p:txBody>
      </p:sp>
      <p:sp>
        <p:nvSpPr>
          <p:cNvPr id="2" name="Rectangle 1"/>
          <p:cNvSpPr/>
          <p:nvPr/>
        </p:nvSpPr>
        <p:spPr>
          <a:xfrm>
            <a:off x="4133888" y="1253663"/>
            <a:ext cx="4965277" cy="4513030"/>
          </a:xfrm>
          <a:prstGeom prst="rect">
            <a:avLst/>
          </a:prstGeom>
        </p:spPr>
        <p:txBody>
          <a:bodyPr wrap="square">
            <a:spAutoFit/>
          </a:bodyPr>
          <a:lstStyle/>
          <a:p>
            <a:pPr lvl="0" defTabSz="457137">
              <a:lnSpc>
                <a:spcPct val="107000"/>
              </a:lnSpc>
              <a:spcAft>
                <a:spcPts val="800"/>
              </a:spcAft>
            </a:pPr>
            <a:r>
              <a:rPr lang="en-GB" sz="1600" dirty="0">
                <a:solidFill>
                  <a:srgbClr val="FF0066"/>
                </a:solidFill>
                <a:latin typeface="Calibri" panose="020F0502020204030204" pitchFamily="34" charset="0"/>
                <a:ea typeface="Calibri" panose="020F0502020204030204" pitchFamily="34" charset="0"/>
                <a:cs typeface="Times New Roman" panose="02020603050405020304" pitchFamily="18" charset="0"/>
              </a:rPr>
              <a:t>Perry is Birmingham 2022’s official mascot! The best of Brum, second to none, our latest icon is an extra special, multi-coloured bull. </a:t>
            </a:r>
            <a:endParaRPr lang="en-GB"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defTabSz="457137">
              <a:lnSpc>
                <a:spcPct val="107000"/>
              </a:lnSpc>
              <a:spcAft>
                <a:spcPts val="800"/>
              </a:spcAft>
            </a:pPr>
            <a:r>
              <a:rPr lang="en-GB" sz="1600" dirty="0">
                <a:solidFill>
                  <a:srgbClr val="FF0066"/>
                </a:solidFill>
                <a:latin typeface="Calibri" panose="020F0502020204030204" pitchFamily="34" charset="0"/>
                <a:ea typeface="Calibri" panose="020F0502020204030204" pitchFamily="34" charset="0"/>
                <a:cs typeface="Times New Roman" panose="02020603050405020304" pitchFamily="18" charset="0"/>
              </a:rPr>
              <a:t>Perry is strong, kind and a little bit cheeky, and he can’t wait to get the Games started in 2022 when he’ll be seen by more than a billion people all over the world!</a:t>
            </a:r>
            <a:endParaRPr lang="en-GB"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defTabSz="457137">
              <a:lnSpc>
                <a:spcPct val="107000"/>
              </a:lnSpc>
              <a:spcAft>
                <a:spcPts val="800"/>
              </a:spcAft>
            </a:pPr>
            <a:r>
              <a:rPr lang="en-GB" sz="1600" dirty="0">
                <a:solidFill>
                  <a:srgbClr val="FF0066"/>
                </a:solidFill>
                <a:latin typeface="Calibri" panose="020F0502020204030204" pitchFamily="34" charset="0"/>
                <a:ea typeface="Calibri" panose="020F0502020204030204" pitchFamily="34" charset="0"/>
                <a:cs typeface="Times New Roman" panose="02020603050405020304" pitchFamily="18" charset="0"/>
              </a:rPr>
              <a:t>Perry’s patchwork of multi-coloured hexagons symbolises all of the communities of the Commonwealth, coming together in equal partnership in Birmingham, where everyone is welcome for this carnival of sport and culture. Check out Perry’s kit with red, yellow and blue stripes just like the colours of Birmingham’s official flag.  Perry love’s sport and is happy to give everything a go, there are 19 sports at the Commonwealth Games. Perry is wearing a glistening gold medal and while he might not always win, he always gives it his best try. </a:t>
            </a:r>
            <a:endParaRPr lang="en-GB"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AEB00E24-19AA-490D-BDEE-14F36D34C01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522779" y="1504604"/>
            <a:ext cx="4494256" cy="4227328"/>
          </a:xfrm>
          <a:prstGeom prst="rect">
            <a:avLst/>
          </a:prstGeom>
        </p:spPr>
      </p:pic>
    </p:spTree>
    <p:extLst>
      <p:ext uri="{BB962C8B-B14F-4D97-AF65-F5344CB8AC3E}">
        <p14:creationId xmlns:p14="http://schemas.microsoft.com/office/powerpoint/2010/main" val="3043630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8711" t="22597" r="20272" b="67407"/>
          <a:stretch/>
        </p:blipFill>
        <p:spPr>
          <a:xfrm>
            <a:off x="474132" y="105308"/>
            <a:ext cx="8373535" cy="922857"/>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434900980"/>
              </p:ext>
            </p:extLst>
          </p:nvPr>
        </p:nvGraphicFramePr>
        <p:xfrm>
          <a:off x="1034877" y="1028165"/>
          <a:ext cx="7036782" cy="5370024"/>
        </p:xfrm>
        <a:graphic>
          <a:graphicData uri="http://schemas.openxmlformats.org/drawingml/2006/table">
            <a:tbl>
              <a:tblPr firstRow="1" bandRow="1">
                <a:tableStyleId>{16D9F66E-5EB9-4882-86FB-DCBF35E3C3E4}</a:tableStyleId>
              </a:tblPr>
              <a:tblGrid>
                <a:gridCol w="2345594">
                  <a:extLst>
                    <a:ext uri="{9D8B030D-6E8A-4147-A177-3AD203B41FA5}">
                      <a16:colId xmlns:a16="http://schemas.microsoft.com/office/drawing/2014/main" val="2232464734"/>
                    </a:ext>
                  </a:extLst>
                </a:gridCol>
                <a:gridCol w="2345594">
                  <a:extLst>
                    <a:ext uri="{9D8B030D-6E8A-4147-A177-3AD203B41FA5}">
                      <a16:colId xmlns:a16="http://schemas.microsoft.com/office/drawing/2014/main" val="3188946215"/>
                    </a:ext>
                  </a:extLst>
                </a:gridCol>
                <a:gridCol w="2345594">
                  <a:extLst>
                    <a:ext uri="{9D8B030D-6E8A-4147-A177-3AD203B41FA5}">
                      <a16:colId xmlns:a16="http://schemas.microsoft.com/office/drawing/2014/main" val="2010863851"/>
                    </a:ext>
                  </a:extLst>
                </a:gridCol>
              </a:tblGrid>
              <a:tr h="447502">
                <a:tc>
                  <a:txBody>
                    <a:bodyPr/>
                    <a:lstStyle/>
                    <a:p>
                      <a:r>
                        <a:rPr lang="en-GB" dirty="0" smtClean="0"/>
                        <a:t>School:</a:t>
                      </a:r>
                      <a:endParaRPr lang="en-GB" dirty="0"/>
                    </a:p>
                  </a:txBody>
                  <a:tcPr/>
                </a:tc>
                <a:tc gridSpan="2">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499544768"/>
                  </a:ext>
                </a:extLst>
              </a:tr>
              <a:tr h="447502">
                <a:tc>
                  <a:txBody>
                    <a:bodyPr/>
                    <a:lstStyle/>
                    <a:p>
                      <a:r>
                        <a:rPr lang="en-GB" dirty="0" smtClean="0"/>
                        <a:t>Activity</a:t>
                      </a:r>
                      <a:endParaRPr lang="en-GB" dirty="0"/>
                    </a:p>
                  </a:txBody>
                  <a:tcPr/>
                </a:tc>
                <a:tc>
                  <a:txBody>
                    <a:bodyPr/>
                    <a:lstStyle/>
                    <a:p>
                      <a:r>
                        <a:rPr lang="en-GB" dirty="0" smtClean="0"/>
                        <a:t>Tally of Scores</a:t>
                      </a:r>
                      <a:endParaRPr lang="en-GB" dirty="0"/>
                    </a:p>
                  </a:txBody>
                  <a:tcPr/>
                </a:tc>
                <a:tc>
                  <a:txBody>
                    <a:bodyPr/>
                    <a:lstStyle/>
                    <a:p>
                      <a:r>
                        <a:rPr lang="en-GB" dirty="0" smtClean="0"/>
                        <a:t>Total Score</a:t>
                      </a:r>
                      <a:endParaRPr lang="en-GB" dirty="0"/>
                    </a:p>
                  </a:txBody>
                  <a:tcPr/>
                </a:tc>
                <a:extLst>
                  <a:ext uri="{0D108BD9-81ED-4DB2-BD59-A6C34878D82A}">
                    <a16:rowId xmlns:a16="http://schemas.microsoft.com/office/drawing/2014/main" val="2599819334"/>
                  </a:ext>
                </a:extLst>
              </a:tr>
              <a:tr h="447502">
                <a:tc>
                  <a:txBody>
                    <a:bodyPr/>
                    <a:lstStyle/>
                    <a:p>
                      <a:r>
                        <a:rPr lang="en-GB" dirty="0" smtClean="0"/>
                        <a:t>Bounce</a:t>
                      </a:r>
                      <a:r>
                        <a:rPr lang="en-GB" baseline="0" dirty="0" smtClean="0"/>
                        <a:t> and Catch</a:t>
                      </a:r>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770583078"/>
                  </a:ext>
                </a:extLst>
              </a:tr>
              <a:tr h="447502">
                <a:tc>
                  <a:txBody>
                    <a:bodyPr/>
                    <a:lstStyle/>
                    <a:p>
                      <a:r>
                        <a:rPr lang="en-GB" dirty="0" smtClean="0"/>
                        <a:t>Agility</a:t>
                      </a:r>
                      <a:r>
                        <a:rPr lang="en-GB" baseline="0" dirty="0" smtClean="0"/>
                        <a:t> Run</a:t>
                      </a:r>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2408086896"/>
                  </a:ext>
                </a:extLst>
              </a:tr>
              <a:tr h="447502">
                <a:tc>
                  <a:txBody>
                    <a:bodyPr/>
                    <a:lstStyle/>
                    <a:p>
                      <a:r>
                        <a:rPr lang="en-GB" dirty="0" smtClean="0"/>
                        <a:t>Crossing the River</a:t>
                      </a:r>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283032482"/>
                  </a:ext>
                </a:extLst>
              </a:tr>
              <a:tr h="447502">
                <a:tc>
                  <a:txBody>
                    <a:bodyPr/>
                    <a:lstStyle/>
                    <a:p>
                      <a:r>
                        <a:rPr lang="en-GB" dirty="0" smtClean="0"/>
                        <a:t>Athletics Obstacle</a:t>
                      </a:r>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581592256"/>
                  </a:ext>
                </a:extLst>
              </a:tr>
              <a:tr h="447502">
                <a:tc>
                  <a:txBody>
                    <a:bodyPr/>
                    <a:lstStyle/>
                    <a:p>
                      <a:r>
                        <a:rPr lang="en-GB" dirty="0" smtClean="0"/>
                        <a:t>Target Throw</a:t>
                      </a:r>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104320592"/>
                  </a:ext>
                </a:extLst>
              </a:tr>
              <a:tr h="447502">
                <a:tc>
                  <a:txBody>
                    <a:bodyPr/>
                    <a:lstStyle/>
                    <a:p>
                      <a:r>
                        <a:rPr lang="en-GB" dirty="0" smtClean="0"/>
                        <a:t>Racket Roll</a:t>
                      </a:r>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598983657"/>
                  </a:ext>
                </a:extLst>
              </a:tr>
              <a:tr h="447502">
                <a:tc>
                  <a:txBody>
                    <a:bodyPr/>
                    <a:lstStyle/>
                    <a:p>
                      <a:r>
                        <a:rPr lang="en-GB" dirty="0" smtClean="0"/>
                        <a:t>Skittle Target Roll</a:t>
                      </a:r>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87073309"/>
                  </a:ext>
                </a:extLst>
              </a:tr>
              <a:tr h="447502">
                <a:tc>
                  <a:txBody>
                    <a:bodyPr/>
                    <a:lstStyle/>
                    <a:p>
                      <a:r>
                        <a:rPr lang="en-GB" dirty="0" smtClean="0"/>
                        <a:t>Flamingo</a:t>
                      </a:r>
                      <a:r>
                        <a:rPr lang="en-GB" baseline="0" dirty="0" smtClean="0"/>
                        <a:t> Twister</a:t>
                      </a:r>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888799106"/>
                  </a:ext>
                </a:extLst>
              </a:tr>
              <a:tr h="447502">
                <a:tc>
                  <a:txBody>
                    <a:bodyPr/>
                    <a:lstStyle/>
                    <a:p>
                      <a:r>
                        <a:rPr lang="en-GB" dirty="0" smtClean="0"/>
                        <a:t>Balance Relay</a:t>
                      </a:r>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276042840"/>
                  </a:ext>
                </a:extLst>
              </a:tr>
              <a:tr h="447502">
                <a:tc>
                  <a:txBody>
                    <a:bodyPr/>
                    <a:lstStyle/>
                    <a:p>
                      <a:endParaRPr lang="en-GB" dirty="0"/>
                    </a:p>
                  </a:txBody>
                  <a:tcPr/>
                </a:tc>
                <a:tc>
                  <a:txBody>
                    <a:bodyPr/>
                    <a:lstStyle/>
                    <a:p>
                      <a:r>
                        <a:rPr lang="en-GB" dirty="0" smtClean="0"/>
                        <a:t>Team Total:</a:t>
                      </a:r>
                      <a:endParaRPr lang="en-GB" dirty="0"/>
                    </a:p>
                  </a:txBody>
                  <a:tcPr/>
                </a:tc>
                <a:tc>
                  <a:txBody>
                    <a:bodyPr/>
                    <a:lstStyle/>
                    <a:p>
                      <a:endParaRPr lang="en-GB" dirty="0"/>
                    </a:p>
                  </a:txBody>
                  <a:tcPr/>
                </a:tc>
                <a:extLst>
                  <a:ext uri="{0D108BD9-81ED-4DB2-BD59-A6C34878D82A}">
                    <a16:rowId xmlns:a16="http://schemas.microsoft.com/office/drawing/2014/main" val="3249509497"/>
                  </a:ext>
                </a:extLst>
              </a:tr>
            </a:tbl>
          </a:graphicData>
        </a:graphic>
      </p:graphicFrame>
    </p:spTree>
    <p:extLst>
      <p:ext uri="{BB962C8B-B14F-4D97-AF65-F5344CB8AC3E}">
        <p14:creationId xmlns:p14="http://schemas.microsoft.com/office/powerpoint/2010/main" val="1702479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562"/>
            <a:ext cx="9144000" cy="5777345"/>
          </a:xfrm>
          <a:prstGeom prst="rect">
            <a:avLst/>
          </a:prstGeom>
          <a:noFill/>
        </p:spPr>
      </p:pic>
      <p:pic>
        <p:nvPicPr>
          <p:cNvPr id="5" name="Picture 4" descr="Text&#10;&#10;Description automatically generated with low confidence"/>
          <p:cNvPicPr/>
          <p:nvPr/>
        </p:nvPicPr>
        <p:blipFill>
          <a:blip r:embed="rId3">
            <a:extLst>
              <a:ext uri="{28A0092B-C50C-407E-A947-70E740481C1C}">
                <a14:useLocalDpi xmlns:a14="http://schemas.microsoft.com/office/drawing/2010/main" val="0"/>
              </a:ext>
            </a:extLst>
          </a:blip>
          <a:stretch>
            <a:fillRect/>
          </a:stretch>
        </p:blipFill>
        <p:spPr>
          <a:xfrm>
            <a:off x="308264" y="362931"/>
            <a:ext cx="2825634" cy="1324553"/>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628082" y="395151"/>
            <a:ext cx="1153160" cy="1177925"/>
          </a:xfrm>
          <a:prstGeom prst="rect">
            <a:avLst/>
          </a:prstGeom>
        </p:spPr>
      </p:pic>
      <p:sp>
        <p:nvSpPr>
          <p:cNvPr id="11" name="Rectangle 10"/>
          <p:cNvSpPr/>
          <p:nvPr/>
        </p:nvSpPr>
        <p:spPr>
          <a:xfrm>
            <a:off x="847898" y="4592696"/>
            <a:ext cx="4572000" cy="787652"/>
          </a:xfrm>
          <a:prstGeom prst="rect">
            <a:avLst/>
          </a:prstGeom>
        </p:spPr>
        <p:txBody>
          <a:bodyPr>
            <a:spAutoFit/>
          </a:bodyPr>
          <a:lstStyle/>
          <a:p>
            <a:pPr>
              <a:lnSpc>
                <a:spcPct val="107000"/>
              </a:lnSpc>
              <a:spcAft>
                <a:spcPts val="800"/>
              </a:spcAft>
            </a:pPr>
            <a:r>
              <a:rPr lang="en-GB" dirty="0">
                <a:solidFill>
                  <a:srgbClr val="FF0066"/>
                </a:solidFill>
                <a:latin typeface="Malgecito"/>
                <a:ea typeface="Calibri" panose="020F0502020204030204" pitchFamily="34" charset="0"/>
                <a:cs typeface="Arial" panose="020B0604020202020204" pitchFamily="34" charset="0"/>
              </a:rPr>
              <a:t>@TRW_SSP</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solidFill>
                  <a:srgbClr val="FF0066"/>
                </a:solidFill>
                <a:latin typeface="Malgecito"/>
                <a:ea typeface="Calibri" panose="020F0502020204030204" pitchFamily="34" charset="0"/>
                <a:cs typeface="Arial" panose="020B0604020202020204" pitchFamily="34" charset="0"/>
              </a:rPr>
              <a:t>@</a:t>
            </a:r>
            <a:r>
              <a:rPr lang="en-GB" dirty="0" err="1">
                <a:solidFill>
                  <a:srgbClr val="FF0066"/>
                </a:solidFill>
                <a:latin typeface="Malgecito"/>
                <a:ea typeface="Calibri" panose="020F0502020204030204" pitchFamily="34" charset="0"/>
                <a:cs typeface="Arial" panose="020B0604020202020204" pitchFamily="34" charset="0"/>
              </a:rPr>
              <a:t>Herts_SGOs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0014FED7-CF6C-B040-ABE9-64EDE40EB6C1}"/>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17368" y="4763954"/>
            <a:ext cx="430530" cy="445135"/>
          </a:xfrm>
          <a:prstGeom prst="rect">
            <a:avLst/>
          </a:prstGeom>
        </p:spPr>
      </p:pic>
      <p:pic>
        <p:nvPicPr>
          <p:cNvPr id="13" name="Picture 12" descr="Icon&#10;&#10;Description automatically generated"/>
          <p:cNvPicPr/>
          <p:nvPr/>
        </p:nvPicPr>
        <p:blipFill>
          <a:blip r:embed="rId6" cstate="print">
            <a:extLst>
              <a:ext uri="{BEBA8EAE-BF5A-486C-A8C5-ECC9F3942E4B}">
                <a14:imgProps xmlns:a14="http://schemas.microsoft.com/office/drawing/2010/main">
                  <a14:imgLayer r:embed="rId7">
                    <a14:imgEffect>
                      <a14:backgroundRemoval t="3008" b="98371" l="4625" r="96375">
                        <a14:foregroundMark x1="62625" y1="8020" x2="62625" y2="8020"/>
                        <a14:foregroundMark x1="60000" y1="3008" x2="60000" y2="3008"/>
                        <a14:foregroundMark x1="96375" y1="23684" x2="96375" y2="23684"/>
                        <a14:foregroundMark x1="59625" y1="92356" x2="59625" y2="92356"/>
                        <a14:foregroundMark x1="4625" y1="82707" x2="4625" y2="82707"/>
                        <a14:foregroundMark x1="57875" y1="97118" x2="57875" y2="97118"/>
                        <a14:foregroundMark x1="71000" y1="98371" x2="71000" y2="98371"/>
                      </a14:backgroundRemoval>
                    </a14:imgEffect>
                  </a14:imgLayer>
                </a14:imgProps>
              </a:ext>
              <a:ext uri="{28A0092B-C50C-407E-A947-70E740481C1C}">
                <a14:useLocalDpi xmlns:a14="http://schemas.microsoft.com/office/drawing/2010/main" val="0"/>
              </a:ext>
            </a:extLst>
          </a:blip>
          <a:stretch>
            <a:fillRect/>
          </a:stretch>
        </p:blipFill>
        <p:spPr>
          <a:xfrm rot="18614751">
            <a:off x="2729764" y="2472256"/>
            <a:ext cx="744717" cy="759196"/>
          </a:xfrm>
          <a:prstGeom prst="rect">
            <a:avLst/>
          </a:prstGeom>
        </p:spPr>
      </p:pic>
      <p:grpSp>
        <p:nvGrpSpPr>
          <p:cNvPr id="14" name="Group 13"/>
          <p:cNvGrpSpPr/>
          <p:nvPr/>
        </p:nvGrpSpPr>
        <p:grpSpPr>
          <a:xfrm>
            <a:off x="308264" y="5806644"/>
            <a:ext cx="8635192" cy="1052866"/>
            <a:chOff x="0" y="0"/>
            <a:chExt cx="10560050" cy="1607185"/>
          </a:xfrm>
        </p:grpSpPr>
        <p:pic>
          <p:nvPicPr>
            <p:cNvPr id="15" name="Picture 14"/>
            <p:cNvPicPr>
              <a:picLocks noChangeAspect="1"/>
            </p:cNvPicPr>
            <p:nvPr/>
          </p:nvPicPr>
          <p:blipFill rotWithShape="1">
            <a:blip r:embed="rId8" cstate="print">
              <a:extLst>
                <a:ext uri="{28A0092B-C50C-407E-A947-70E740481C1C}">
                  <a14:useLocalDpi xmlns:a14="http://schemas.microsoft.com/office/drawing/2010/main" val="0"/>
                </a:ext>
              </a:extLst>
            </a:blip>
            <a:srcRect l="4011" r="4142"/>
            <a:stretch/>
          </p:blipFill>
          <p:spPr bwMode="auto">
            <a:xfrm>
              <a:off x="0" y="9525"/>
              <a:ext cx="8140700" cy="1597660"/>
            </a:xfrm>
            <a:prstGeom prst="rect">
              <a:avLst/>
            </a:prstGeom>
            <a:ln>
              <a:noFill/>
            </a:ln>
            <a:extLst>
              <a:ext uri="{53640926-AAD7-44D8-BBD7-CCE9431645EC}">
                <a14:shadowObscured xmlns:a14="http://schemas.microsoft.com/office/drawing/2010/main"/>
              </a:ext>
            </a:extLst>
          </p:spPr>
        </p:pic>
        <p:pic>
          <p:nvPicPr>
            <p:cNvPr id="16" name="Picture 15" descr="A close-up of a toy&#10;&#10;Description automatically generated with medium confidence"/>
            <p:cNvPicPr>
              <a:picLocks noChangeAspect="1"/>
            </p:cNvPicPr>
            <p:nvPr/>
          </p:nvPicPr>
          <p:blipFill rotWithShape="1">
            <a:blip r:embed="rId9" cstate="print">
              <a:extLst>
                <a:ext uri="{28A0092B-C50C-407E-A947-70E740481C1C}">
                  <a14:useLocalDpi xmlns:a14="http://schemas.microsoft.com/office/drawing/2010/main" val="0"/>
                </a:ext>
              </a:extLst>
            </a:blip>
            <a:srcRect l="8607" b="3618"/>
            <a:stretch/>
          </p:blipFill>
          <p:spPr bwMode="auto">
            <a:xfrm>
              <a:off x="8267700" y="0"/>
              <a:ext cx="2292350" cy="1607185"/>
            </a:xfrm>
            <a:prstGeom prst="rect">
              <a:avLst/>
            </a:prstGeom>
            <a:ln>
              <a:noFill/>
            </a:ln>
            <a:extLst>
              <a:ext uri="{53640926-AAD7-44D8-BBD7-CCE9431645EC}">
                <a14:shadowObscured xmlns:a14="http://schemas.microsoft.com/office/drawing/2010/main"/>
              </a:ext>
            </a:extLst>
          </p:spPr>
        </p:pic>
      </p:grpSp>
      <p:sp>
        <p:nvSpPr>
          <p:cNvPr id="2" name="Rectangle 1"/>
          <p:cNvSpPr/>
          <p:nvPr/>
        </p:nvSpPr>
        <p:spPr>
          <a:xfrm>
            <a:off x="3692929" y="1484596"/>
            <a:ext cx="5330075" cy="4007507"/>
          </a:xfrm>
          <a:prstGeom prst="rect">
            <a:avLst/>
          </a:prstGeom>
        </p:spPr>
        <p:txBody>
          <a:bodyPr wrap="square">
            <a:spAutoFit/>
          </a:bodyPr>
          <a:lstStyle/>
          <a:p>
            <a:pPr>
              <a:lnSpc>
                <a:spcPct val="107000"/>
              </a:lnSpc>
              <a:spcAft>
                <a:spcPts val="800"/>
              </a:spcAft>
            </a:pPr>
            <a:r>
              <a:rPr lang="en-GB" sz="1200" dirty="0">
                <a:solidFill>
                  <a:srgbClr val="FF0066"/>
                </a:solidFill>
                <a:latin typeface="Arial" panose="020B0604020202020204" pitchFamily="34" charset="0"/>
                <a:ea typeface="Calibri" panose="020F0502020204030204" pitchFamily="34" charset="0"/>
                <a:cs typeface="Times New Roman" panose="02020603050405020304" pitchFamily="18" charset="0"/>
              </a:rPr>
              <a:t>Opening ceremony - Thursday 28</a:t>
            </a:r>
            <a:r>
              <a:rPr lang="en-GB" sz="1200" baseline="30000" dirty="0">
                <a:solidFill>
                  <a:srgbClr val="FF0066"/>
                </a:solidFill>
                <a:latin typeface="Arial" panose="020B0604020202020204" pitchFamily="34" charset="0"/>
                <a:ea typeface="Calibri" panose="020F0502020204030204" pitchFamily="34" charset="0"/>
                <a:cs typeface="Times New Roman" panose="02020603050405020304" pitchFamily="18" charset="0"/>
              </a:rPr>
              <a:t>th</a:t>
            </a:r>
            <a:r>
              <a:rPr lang="en-GB" sz="1200" dirty="0">
                <a:solidFill>
                  <a:srgbClr val="FF0066"/>
                </a:solidFill>
                <a:latin typeface="Arial" panose="020B0604020202020204" pitchFamily="34" charset="0"/>
                <a:ea typeface="Calibri" panose="020F0502020204030204" pitchFamily="34" charset="0"/>
                <a:cs typeface="Times New Roman" panose="02020603050405020304" pitchFamily="18" charset="0"/>
              </a:rPr>
              <a:t> July 2022</a:t>
            </a: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400" dirty="0">
                <a:solidFill>
                  <a:srgbClr val="FF0066"/>
                </a:solidFill>
                <a:latin typeface="Arial" panose="020B0604020202020204" pitchFamily="34" charset="0"/>
                <a:ea typeface="Calibri" panose="020F0502020204030204" pitchFamily="34" charset="0"/>
                <a:cs typeface="Times New Roman" panose="02020603050405020304" pitchFamily="18" charset="0"/>
              </a:rPr>
              <a:t> </a:t>
            </a: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rgbClr val="FF0066"/>
                </a:solidFill>
                <a:latin typeface="Arial" panose="020B0604020202020204" pitchFamily="34" charset="0"/>
                <a:ea typeface="Calibri" panose="020F0502020204030204" pitchFamily="34" charset="0"/>
                <a:cs typeface="Times New Roman" panose="02020603050405020304" pitchFamily="18" charset="0"/>
              </a:rPr>
              <a:t>11 days of competition </a:t>
            </a: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rgbClr val="FF0066"/>
                </a:solidFill>
                <a:latin typeface="Arial" panose="020B0604020202020204" pitchFamily="34" charset="0"/>
                <a:ea typeface="Calibri" panose="020F0502020204030204" pitchFamily="34" charset="0"/>
                <a:cs typeface="Times New Roman" panose="02020603050405020304" pitchFamily="18" charset="0"/>
              </a:rPr>
              <a:t>	29</a:t>
            </a:r>
            <a:r>
              <a:rPr lang="en-GB" sz="1200" baseline="30000" dirty="0">
                <a:solidFill>
                  <a:srgbClr val="FF0066"/>
                </a:solidFill>
                <a:latin typeface="Arial" panose="020B0604020202020204" pitchFamily="34" charset="0"/>
                <a:ea typeface="Calibri" panose="020F0502020204030204" pitchFamily="34" charset="0"/>
                <a:cs typeface="Times New Roman" panose="02020603050405020304" pitchFamily="18" charset="0"/>
              </a:rPr>
              <a:t>th</a:t>
            </a:r>
            <a:r>
              <a:rPr lang="en-GB" sz="1200" dirty="0">
                <a:solidFill>
                  <a:srgbClr val="FF0066"/>
                </a:solidFill>
                <a:latin typeface="Arial" panose="020B0604020202020204" pitchFamily="34" charset="0"/>
                <a:ea typeface="Calibri" panose="020F0502020204030204" pitchFamily="34" charset="0"/>
                <a:cs typeface="Times New Roman" panose="02020603050405020304" pitchFamily="18" charset="0"/>
              </a:rPr>
              <a:t> July - 8</a:t>
            </a:r>
            <a:r>
              <a:rPr lang="en-GB" sz="1200" baseline="30000" dirty="0">
                <a:solidFill>
                  <a:srgbClr val="FF0066"/>
                </a:solidFill>
                <a:latin typeface="Arial" panose="020B0604020202020204" pitchFamily="34" charset="0"/>
                <a:ea typeface="Calibri" panose="020F0502020204030204" pitchFamily="34" charset="0"/>
                <a:cs typeface="Times New Roman" panose="02020603050405020304" pitchFamily="18" charset="0"/>
              </a:rPr>
              <a:t>th</a:t>
            </a:r>
            <a:r>
              <a:rPr lang="en-GB" sz="1200" dirty="0">
                <a:solidFill>
                  <a:srgbClr val="FF0066"/>
                </a:solidFill>
                <a:latin typeface="Arial" panose="020B0604020202020204" pitchFamily="34" charset="0"/>
                <a:ea typeface="Calibri" panose="020F0502020204030204" pitchFamily="34" charset="0"/>
                <a:cs typeface="Times New Roman" panose="02020603050405020304" pitchFamily="18" charset="0"/>
              </a:rPr>
              <a:t> August 2022</a:t>
            </a: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400" dirty="0">
                <a:solidFill>
                  <a:srgbClr val="FF0066"/>
                </a:solidFill>
                <a:latin typeface="Arial" panose="020B0604020202020204" pitchFamily="34" charset="0"/>
                <a:ea typeface="Calibri" panose="020F0502020204030204" pitchFamily="34" charset="0"/>
                <a:cs typeface="Times New Roman" panose="02020603050405020304" pitchFamily="18" charset="0"/>
              </a:rPr>
              <a:t> </a:t>
            </a: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rgbClr val="FF0066"/>
                </a:solidFill>
                <a:latin typeface="Arial" panose="020B0604020202020204" pitchFamily="34" charset="0"/>
                <a:ea typeface="Calibri" panose="020F0502020204030204" pitchFamily="34" charset="0"/>
                <a:cs typeface="Times New Roman" panose="02020603050405020304" pitchFamily="18" charset="0"/>
              </a:rPr>
              <a:t>19 sports including Athletics, Hockey, Basketball, Bowls, Gymnastics and many more.</a:t>
            </a: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400" dirty="0">
                <a:solidFill>
                  <a:srgbClr val="FF0066"/>
                </a:solidFill>
                <a:latin typeface="Arial" panose="020B0604020202020204" pitchFamily="34" charset="0"/>
                <a:ea typeface="Calibri" panose="020F0502020204030204" pitchFamily="34" charset="0"/>
                <a:cs typeface="Times New Roman" panose="02020603050405020304" pitchFamily="18" charset="0"/>
              </a:rPr>
              <a:t> </a:t>
            </a: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rgbClr val="FF0066"/>
                </a:solidFill>
                <a:latin typeface="Arial" panose="020B0604020202020204" pitchFamily="34" charset="0"/>
                <a:ea typeface="Calibri" panose="020F0502020204030204" pitchFamily="34" charset="0"/>
                <a:cs typeface="Times New Roman" panose="02020603050405020304" pitchFamily="18" charset="0"/>
              </a:rPr>
              <a:t>15 venues</a:t>
            </a: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400" dirty="0">
                <a:solidFill>
                  <a:srgbClr val="FF0066"/>
                </a:solidFill>
                <a:latin typeface="Arial" panose="020B0604020202020204" pitchFamily="34" charset="0"/>
                <a:ea typeface="Calibri" panose="020F0502020204030204" pitchFamily="34" charset="0"/>
                <a:cs typeface="Times New Roman" panose="02020603050405020304" pitchFamily="18" charset="0"/>
              </a:rPr>
              <a:t> </a:t>
            </a: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rgbClr val="FF0066"/>
                </a:solidFill>
                <a:latin typeface="Arial" panose="020B0604020202020204" pitchFamily="34" charset="0"/>
                <a:ea typeface="Calibri" panose="020F0502020204030204" pitchFamily="34" charset="0"/>
                <a:cs typeface="Times New Roman" panose="02020603050405020304" pitchFamily="18" charset="0"/>
              </a:rPr>
              <a:t>72 nations / territories </a:t>
            </a: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400" dirty="0">
                <a:solidFill>
                  <a:srgbClr val="FF0066"/>
                </a:solidFill>
                <a:latin typeface="Arial" panose="020B0604020202020204" pitchFamily="34" charset="0"/>
                <a:ea typeface="Calibri" panose="020F0502020204030204" pitchFamily="34" charset="0"/>
                <a:cs typeface="Times New Roman" panose="02020603050405020304" pitchFamily="18" charset="0"/>
              </a:rPr>
              <a:t> </a:t>
            </a: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solidFill>
                  <a:srgbClr val="FF0066"/>
                </a:solidFill>
                <a:latin typeface="Arial" panose="020B0604020202020204" pitchFamily="34" charset="0"/>
                <a:ea typeface="Calibri" panose="020F0502020204030204" pitchFamily="34" charset="0"/>
                <a:cs typeface="Times New Roman" panose="02020603050405020304" pitchFamily="18" charset="0"/>
              </a:rPr>
              <a:t>First time...</a:t>
            </a: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GB" sz="1200" dirty="0">
                <a:solidFill>
                  <a:srgbClr val="FF0066"/>
                </a:solidFill>
                <a:latin typeface="Arial" panose="020B0604020202020204" pitchFamily="34" charset="0"/>
                <a:ea typeface="Calibri" panose="020F0502020204030204" pitchFamily="34" charset="0"/>
                <a:cs typeface="Times New Roman" panose="02020603050405020304" pitchFamily="18" charset="0"/>
              </a:rPr>
              <a:t>More medals for women than men</a:t>
            </a: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GB" sz="1200" dirty="0">
                <a:solidFill>
                  <a:srgbClr val="FF0066"/>
                </a:solidFill>
                <a:latin typeface="Arial" panose="020B0604020202020204" pitchFamily="34" charset="0"/>
                <a:ea typeface="Calibri" panose="020F0502020204030204" pitchFamily="34" charset="0"/>
                <a:cs typeface="Times New Roman" panose="02020603050405020304" pitchFamily="18" charset="0"/>
              </a:rPr>
              <a:t>Carbon neutral games</a:t>
            </a: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n-GB" sz="1200" dirty="0">
                <a:solidFill>
                  <a:srgbClr val="FF0066"/>
                </a:solidFill>
                <a:latin typeface="Arial" panose="020B0604020202020204" pitchFamily="34" charset="0"/>
                <a:ea typeface="Calibri" panose="020F0502020204030204" pitchFamily="34" charset="0"/>
                <a:cs typeface="Times New Roman" panose="02020603050405020304" pitchFamily="18" charset="0"/>
              </a:rPr>
              <a:t>Largest integrated para-sports </a:t>
            </a:r>
            <a:r>
              <a:rPr lang="en-GB" sz="1400" dirty="0">
                <a:solidFill>
                  <a:srgbClr val="FF0066"/>
                </a:solidFill>
                <a:latin typeface="Arial" panose="020B0604020202020204" pitchFamily="34" charset="0"/>
                <a:ea typeface="Calibri" panose="020F0502020204030204" pitchFamily="34" charset="0"/>
                <a:cs typeface="Times New Roman" panose="02020603050405020304" pitchFamily="18" charset="0"/>
              </a:rPr>
              <a:t>programme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375655" y="761339"/>
            <a:ext cx="3589444" cy="405047"/>
          </a:xfrm>
          <a:prstGeom prst="rect">
            <a:avLst/>
          </a:prstGeom>
        </p:spPr>
        <p:txBody>
          <a:bodyPr wrap="none">
            <a:spAutoFit/>
          </a:bodyPr>
          <a:lstStyle/>
          <a:p>
            <a:pPr>
              <a:lnSpc>
                <a:spcPct val="107000"/>
              </a:lnSpc>
              <a:spcAft>
                <a:spcPts val="800"/>
              </a:spcAft>
            </a:pPr>
            <a:r>
              <a:rPr lang="en-GB" sz="2000" b="1" dirty="0">
                <a:solidFill>
                  <a:srgbClr val="FF0066"/>
                </a:solidFill>
                <a:latin typeface="Malgecito"/>
                <a:ea typeface="Calibri" panose="020F0502020204030204" pitchFamily="34" charset="0"/>
                <a:cs typeface="Arial" panose="020B0604020202020204" pitchFamily="34" charset="0"/>
              </a:rPr>
              <a:t>Birmingham 2022 Factsheet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descr="Logo&#10;&#10;Description automatically generated"/>
          <p:cNvPicPr/>
          <p:nvPr/>
        </p:nvPicPr>
        <p:blipFill>
          <a:blip r:embed="rId10">
            <a:extLst>
              <a:ext uri="{28A0092B-C50C-407E-A947-70E740481C1C}">
                <a14:useLocalDpi xmlns:a14="http://schemas.microsoft.com/office/drawing/2010/main" val="0"/>
              </a:ext>
            </a:extLst>
          </a:blip>
          <a:stretch>
            <a:fillRect/>
          </a:stretch>
        </p:blipFill>
        <p:spPr>
          <a:xfrm>
            <a:off x="2295583" y="3389388"/>
            <a:ext cx="1276350" cy="1454785"/>
          </a:xfrm>
          <a:prstGeom prst="rect">
            <a:avLst/>
          </a:prstGeom>
        </p:spPr>
      </p:pic>
      <p:sp>
        <p:nvSpPr>
          <p:cNvPr id="18" name="Rectangle 17"/>
          <p:cNvSpPr/>
          <p:nvPr/>
        </p:nvSpPr>
        <p:spPr>
          <a:xfrm>
            <a:off x="421005" y="1960488"/>
            <a:ext cx="2434590" cy="2026517"/>
          </a:xfrm>
          <a:prstGeom prst="rect">
            <a:avLst/>
          </a:prstGeom>
        </p:spPr>
        <p:txBody>
          <a:bodyPr wrap="square">
            <a:spAutoFit/>
          </a:bodyPr>
          <a:lstStyle/>
          <a:p>
            <a:pPr>
              <a:lnSpc>
                <a:spcPct val="107000"/>
              </a:lnSpc>
              <a:spcAft>
                <a:spcPts val="800"/>
              </a:spcAft>
            </a:pPr>
            <a:r>
              <a:rPr lang="en-GB" sz="1100" dirty="0">
                <a:solidFill>
                  <a:srgbClr val="00B0F0"/>
                </a:solidFill>
                <a:latin typeface="Arial" panose="020B0604020202020204" pitchFamily="34" charset="0"/>
                <a:ea typeface="Calibri" panose="020F0502020204030204" pitchFamily="34" charset="0"/>
                <a:cs typeface="Times New Roman" panose="02020603050405020304" pitchFamily="18" charset="0"/>
              </a:rPr>
              <a:t>The blue and yellow "B" emblem is meant to link the venues of the sporting events to be held as part of the games. The colour palette represents Birmingham as the youngest city in Europe.</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solidFill>
                  <a:srgbClr val="00B0F0"/>
                </a:solidFill>
                <a:latin typeface="Malgecito"/>
                <a:ea typeface="Calibri" panose="020F0502020204030204" pitchFamily="34" charset="0"/>
                <a:cs typeface="Times New Roman" panose="02020603050405020304" pitchFamily="18" charset="0"/>
              </a:rPr>
              <a:t> </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dirty="0">
                <a:solidFill>
                  <a:srgbClr val="00B0F0"/>
                </a:solidFill>
                <a:latin typeface="Malgecito"/>
                <a:ea typeface="Calibri" panose="020F0502020204030204" pitchFamily="34" charset="0"/>
                <a:cs typeface="Times New Roman" panose="02020603050405020304" pitchFamily="18" charset="0"/>
              </a:rPr>
              <a:t> #B2022</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4959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562"/>
            <a:ext cx="9144000" cy="5777345"/>
          </a:xfrm>
          <a:prstGeom prst="rect">
            <a:avLst/>
          </a:prstGeom>
          <a:noFill/>
        </p:spPr>
      </p:pic>
      <p:pic>
        <p:nvPicPr>
          <p:cNvPr id="5" name="Picture 4" descr="Text&#10;&#10;Description automatically generated with low confidence"/>
          <p:cNvPicPr/>
          <p:nvPr/>
        </p:nvPicPr>
        <p:blipFill>
          <a:blip r:embed="rId3">
            <a:extLst>
              <a:ext uri="{28A0092B-C50C-407E-A947-70E740481C1C}">
                <a14:useLocalDpi xmlns:a14="http://schemas.microsoft.com/office/drawing/2010/main" val="0"/>
              </a:ext>
            </a:extLst>
          </a:blip>
          <a:stretch>
            <a:fillRect/>
          </a:stretch>
        </p:blipFill>
        <p:spPr>
          <a:xfrm>
            <a:off x="308264" y="362931"/>
            <a:ext cx="2825634" cy="1324553"/>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628082" y="395151"/>
            <a:ext cx="1153160" cy="1177925"/>
          </a:xfrm>
          <a:prstGeom prst="rect">
            <a:avLst/>
          </a:prstGeom>
        </p:spPr>
      </p:pic>
      <p:sp>
        <p:nvSpPr>
          <p:cNvPr id="11" name="Rectangle 10"/>
          <p:cNvSpPr/>
          <p:nvPr/>
        </p:nvSpPr>
        <p:spPr>
          <a:xfrm>
            <a:off x="847898" y="4592696"/>
            <a:ext cx="4572000" cy="787652"/>
          </a:xfrm>
          <a:prstGeom prst="rect">
            <a:avLst/>
          </a:prstGeom>
        </p:spPr>
        <p:txBody>
          <a:bodyPr>
            <a:spAutoFit/>
          </a:bodyPr>
          <a:lstStyle/>
          <a:p>
            <a:pPr>
              <a:lnSpc>
                <a:spcPct val="107000"/>
              </a:lnSpc>
              <a:spcAft>
                <a:spcPts val="800"/>
              </a:spcAft>
            </a:pPr>
            <a:r>
              <a:rPr lang="en-GB" dirty="0">
                <a:solidFill>
                  <a:srgbClr val="FF0066"/>
                </a:solidFill>
                <a:latin typeface="Malgecito"/>
                <a:ea typeface="Calibri" panose="020F0502020204030204" pitchFamily="34" charset="0"/>
                <a:cs typeface="Arial" panose="020B0604020202020204" pitchFamily="34" charset="0"/>
              </a:rPr>
              <a:t>@TRW_SSP</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solidFill>
                  <a:srgbClr val="FF0066"/>
                </a:solidFill>
                <a:latin typeface="Malgecito"/>
                <a:ea typeface="Calibri" panose="020F0502020204030204" pitchFamily="34" charset="0"/>
                <a:cs typeface="Arial" panose="020B0604020202020204" pitchFamily="34" charset="0"/>
              </a:rPr>
              <a:t>@</a:t>
            </a:r>
            <a:r>
              <a:rPr lang="en-GB" dirty="0" err="1">
                <a:solidFill>
                  <a:srgbClr val="FF0066"/>
                </a:solidFill>
                <a:latin typeface="Malgecito"/>
                <a:ea typeface="Calibri" panose="020F0502020204030204" pitchFamily="34" charset="0"/>
                <a:cs typeface="Arial" panose="020B0604020202020204" pitchFamily="34" charset="0"/>
              </a:rPr>
              <a:t>Herts_SGOs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0014FED7-CF6C-B040-ABE9-64EDE40EB6C1}"/>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17368" y="4763954"/>
            <a:ext cx="430530" cy="445135"/>
          </a:xfrm>
          <a:prstGeom prst="rect">
            <a:avLst/>
          </a:prstGeom>
        </p:spPr>
      </p:pic>
      <p:grpSp>
        <p:nvGrpSpPr>
          <p:cNvPr id="14" name="Group 13"/>
          <p:cNvGrpSpPr/>
          <p:nvPr/>
        </p:nvGrpSpPr>
        <p:grpSpPr>
          <a:xfrm>
            <a:off x="308264" y="5806644"/>
            <a:ext cx="8635192" cy="1052866"/>
            <a:chOff x="0" y="0"/>
            <a:chExt cx="10560050" cy="1607185"/>
          </a:xfrm>
        </p:grpSpPr>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4011" r="4142"/>
            <a:stretch/>
          </p:blipFill>
          <p:spPr bwMode="auto">
            <a:xfrm>
              <a:off x="0" y="9525"/>
              <a:ext cx="8140700" cy="1597660"/>
            </a:xfrm>
            <a:prstGeom prst="rect">
              <a:avLst/>
            </a:prstGeom>
            <a:ln>
              <a:noFill/>
            </a:ln>
            <a:extLst>
              <a:ext uri="{53640926-AAD7-44D8-BBD7-CCE9431645EC}">
                <a14:shadowObscured xmlns:a14="http://schemas.microsoft.com/office/drawing/2010/main"/>
              </a:ext>
            </a:extLst>
          </p:spPr>
        </p:pic>
        <p:pic>
          <p:nvPicPr>
            <p:cNvPr id="16" name="Picture 15" descr="A close-up of a toy&#10;&#10;Description automatically generated with medium confidence"/>
            <p:cNvPicPr>
              <a:picLocks noChangeAspect="1"/>
            </p:cNvPicPr>
            <p:nvPr/>
          </p:nvPicPr>
          <p:blipFill rotWithShape="1">
            <a:blip r:embed="rId7" cstate="print">
              <a:extLst>
                <a:ext uri="{28A0092B-C50C-407E-A947-70E740481C1C}">
                  <a14:useLocalDpi xmlns:a14="http://schemas.microsoft.com/office/drawing/2010/main" val="0"/>
                </a:ext>
              </a:extLst>
            </a:blip>
            <a:srcRect l="8607" b="3618"/>
            <a:stretch/>
          </p:blipFill>
          <p:spPr bwMode="auto">
            <a:xfrm>
              <a:off x="8267700" y="0"/>
              <a:ext cx="2292350" cy="1607185"/>
            </a:xfrm>
            <a:prstGeom prst="rect">
              <a:avLst/>
            </a:prstGeom>
            <a:ln>
              <a:noFill/>
            </a:ln>
            <a:extLst>
              <a:ext uri="{53640926-AAD7-44D8-BBD7-CCE9431645EC}">
                <a14:shadowObscured xmlns:a14="http://schemas.microsoft.com/office/drawing/2010/main"/>
              </a:ext>
            </a:extLst>
          </p:spPr>
        </p:pic>
      </p:grpSp>
      <p:sp>
        <p:nvSpPr>
          <p:cNvPr id="6" name="Rectangle 5"/>
          <p:cNvSpPr/>
          <p:nvPr/>
        </p:nvSpPr>
        <p:spPr>
          <a:xfrm>
            <a:off x="3133898" y="717186"/>
            <a:ext cx="4572000" cy="853567"/>
          </a:xfrm>
          <a:prstGeom prst="rect">
            <a:avLst/>
          </a:prstGeom>
        </p:spPr>
        <p:txBody>
          <a:bodyPr>
            <a:spAutoFit/>
          </a:bodyPr>
          <a:lstStyle/>
          <a:p>
            <a:pPr>
              <a:lnSpc>
                <a:spcPct val="107000"/>
              </a:lnSpc>
              <a:spcAft>
                <a:spcPts val="800"/>
              </a:spcAft>
            </a:pPr>
            <a:r>
              <a:rPr lang="en-GB" sz="2000" b="1" dirty="0">
                <a:solidFill>
                  <a:srgbClr val="FF0066"/>
                </a:solidFill>
                <a:latin typeface="Malgecito"/>
                <a:ea typeface="Calibri" panose="020F0502020204030204" pitchFamily="34" charset="0"/>
                <a:cs typeface="Arial" panose="020B0604020202020204" pitchFamily="34" charset="0"/>
              </a:rPr>
              <a:t>KS1 Multi Skills 2022</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solidFill>
                  <a:srgbClr val="FF0066"/>
                </a:solidFill>
                <a:latin typeface="Malgecito"/>
                <a:ea typeface="Calibri" panose="020F0502020204030204" pitchFamily="34" charset="0"/>
                <a:cs typeface="Arial" panose="020B0604020202020204" pitchFamily="34" charset="0"/>
              </a:rPr>
              <a:t>Perry’s Personal Challenges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3063239" y="1996355"/>
            <a:ext cx="5718003" cy="3261790"/>
          </a:xfrm>
          <a:prstGeom prst="rect">
            <a:avLst/>
          </a:prstGeom>
        </p:spPr>
        <p:txBody>
          <a:bodyPr wrap="square">
            <a:spAutoFit/>
          </a:bodyPr>
          <a:lstStyle/>
          <a:p>
            <a:pPr algn="just">
              <a:lnSpc>
                <a:spcPct val="107000"/>
              </a:lnSpc>
              <a:spcAft>
                <a:spcPts val="800"/>
              </a:spcAft>
            </a:pPr>
            <a:r>
              <a:rPr lang="en-GB" sz="1200" dirty="0">
                <a:solidFill>
                  <a:srgbClr val="FF0066"/>
                </a:solidFill>
                <a:latin typeface="Arial" panose="020B0604020202020204" pitchFamily="34" charset="0"/>
                <a:ea typeface="Calibri" panose="020F0502020204030204" pitchFamily="34" charset="0"/>
                <a:cs typeface="Times New Roman" panose="02020603050405020304" pitchFamily="18" charset="0"/>
              </a:rPr>
              <a:t>Our aim for this event is to engage KS1 pupils in a positive Commonwealth-themed experience giving them the opportunity to be active and develop their </a:t>
            </a:r>
            <a:r>
              <a:rPr lang="en-GB" sz="1200" dirty="0" err="1">
                <a:solidFill>
                  <a:srgbClr val="FF0066"/>
                </a:solidFill>
                <a:latin typeface="Arial" panose="020B0604020202020204" pitchFamily="34" charset="0"/>
                <a:ea typeface="Calibri" panose="020F0502020204030204" pitchFamily="34" charset="0"/>
                <a:cs typeface="Times New Roman" panose="02020603050405020304" pitchFamily="18" charset="0"/>
              </a:rPr>
              <a:t>FUNdamental</a:t>
            </a:r>
            <a:r>
              <a:rPr lang="en-GB" sz="1200" dirty="0">
                <a:solidFill>
                  <a:srgbClr val="FF0066"/>
                </a:solidFill>
                <a:latin typeface="Arial" panose="020B0604020202020204" pitchFamily="34" charset="0"/>
                <a:ea typeface="Calibri" panose="020F0502020204030204" pitchFamily="34" charset="0"/>
                <a:cs typeface="Times New Roman" panose="02020603050405020304" pitchFamily="18" charset="0"/>
              </a:rPr>
              <a:t> movement skills. </a:t>
            </a: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200" dirty="0">
                <a:solidFill>
                  <a:srgbClr val="FF0066"/>
                </a:solidFill>
                <a:latin typeface="Arial" panose="020B0604020202020204" pitchFamily="34" charset="0"/>
                <a:ea typeface="Calibri" panose="020F0502020204030204" pitchFamily="34" charset="0"/>
                <a:cs typeface="Times New Roman" panose="02020603050405020304" pitchFamily="18" charset="0"/>
              </a:rPr>
              <a:t>The event will consist of 10 multi skills stations, you can see the activity card for each in the following pack. Each activity card will provide instructions on how to complete the station and an example of what skill/s it is developing. The children are encouraged to complete the activities either as a team or individually, taking it in turns to achieve their personal best. Schools will rotate around the 10 stations during the event. There will be 1 rest station where children can learn more about Perry the Mascot and have a go at colouring him in. </a:t>
            </a:r>
            <a:r>
              <a:rPr lang="en-GB" sz="1200" dirty="0">
                <a:solidFill>
                  <a:srgbClr val="FF0066"/>
                </a:solidFill>
                <a:latin typeface="Arial" panose="020B0604020202020204" pitchFamily="34" charset="0"/>
                <a:ea typeface="Calibri" panose="020F0502020204030204" pitchFamily="34" charset="0"/>
                <a:cs typeface="Times New Roman" panose="02020603050405020304" pitchFamily="18" charset="0"/>
              </a:rPr>
              <a:t>S</a:t>
            </a:r>
            <a:r>
              <a:rPr lang="en-GB" sz="1200" dirty="0" smtClean="0">
                <a:solidFill>
                  <a:srgbClr val="FF0066"/>
                </a:solidFill>
                <a:latin typeface="Arial" panose="020B0604020202020204" pitchFamily="34" charset="0"/>
                <a:ea typeface="Calibri" panose="020F0502020204030204" pitchFamily="34" charset="0"/>
                <a:cs typeface="Times New Roman" panose="02020603050405020304" pitchFamily="18" charset="0"/>
              </a:rPr>
              <a:t>tations </a:t>
            </a:r>
            <a:r>
              <a:rPr lang="en-GB" sz="1200" dirty="0">
                <a:solidFill>
                  <a:srgbClr val="FF0066"/>
                </a:solidFill>
                <a:latin typeface="Arial" panose="020B0604020202020204" pitchFamily="34" charset="0"/>
                <a:ea typeface="Calibri" panose="020F0502020204030204" pitchFamily="34" charset="0"/>
                <a:cs typeface="Times New Roman" panose="02020603050405020304" pitchFamily="18" charset="0"/>
              </a:rPr>
              <a:t>will allow the children to receive points and Sports Leaders will help to demonstrate, encourage the children and record any scores. </a:t>
            </a:r>
            <a:r>
              <a:rPr lang="en-GB" sz="1200" dirty="0">
                <a:solidFill>
                  <a:srgbClr val="FF0066"/>
                </a:solidFill>
                <a:latin typeface="Arial" panose="020B0604020202020204" pitchFamily="34" charset="0"/>
                <a:ea typeface="Calibri" panose="020F0502020204030204" pitchFamily="34" charset="0"/>
                <a:cs typeface="Times New Roman" panose="02020603050405020304" pitchFamily="18" charset="0"/>
              </a:rPr>
              <a:t>T</a:t>
            </a:r>
            <a:r>
              <a:rPr lang="en-GB" sz="1200" dirty="0" smtClean="0">
                <a:solidFill>
                  <a:srgbClr val="FF0066"/>
                </a:solidFill>
                <a:latin typeface="Arial" panose="020B0604020202020204" pitchFamily="34" charset="0"/>
                <a:ea typeface="Calibri" panose="020F0502020204030204" pitchFamily="34" charset="0"/>
                <a:cs typeface="Times New Roman" panose="02020603050405020304" pitchFamily="18" charset="0"/>
              </a:rPr>
              <a:t>his </a:t>
            </a:r>
            <a:r>
              <a:rPr lang="en-GB" sz="1200" dirty="0">
                <a:solidFill>
                  <a:srgbClr val="FF0066"/>
                </a:solidFill>
                <a:latin typeface="Arial" panose="020B0604020202020204" pitchFamily="34" charset="0"/>
                <a:ea typeface="Calibri" panose="020F0502020204030204" pitchFamily="34" charset="0"/>
                <a:cs typeface="Times New Roman" panose="02020603050405020304" pitchFamily="18" charset="0"/>
              </a:rPr>
              <a:t>event is non-competitive and no team scores will be revealed at the end. Children will be awarded with certificates </a:t>
            </a:r>
            <a:r>
              <a:rPr lang="en-GB" sz="1200" dirty="0" smtClean="0">
                <a:solidFill>
                  <a:srgbClr val="FF0066"/>
                </a:solidFill>
                <a:latin typeface="Arial" panose="020B0604020202020204" pitchFamily="34" charset="0"/>
                <a:ea typeface="Calibri" panose="020F0502020204030204" pitchFamily="34" charset="0"/>
                <a:cs typeface="Times New Roman" panose="02020603050405020304" pitchFamily="18" charset="0"/>
              </a:rPr>
              <a:t>and </a:t>
            </a:r>
            <a:r>
              <a:rPr lang="en-GB" sz="1200" dirty="0" smtClean="0">
                <a:solidFill>
                  <a:srgbClr val="FF0066"/>
                </a:solidFill>
                <a:latin typeface="Arial" panose="020B0604020202020204" pitchFamily="34" charset="0"/>
                <a:ea typeface="Calibri" panose="020F0502020204030204" pitchFamily="34" charset="0"/>
                <a:cs typeface="Times New Roman" panose="02020603050405020304" pitchFamily="18" charset="0"/>
              </a:rPr>
              <a:t>stickers </a:t>
            </a:r>
            <a:r>
              <a:rPr lang="en-GB" sz="1200" dirty="0">
                <a:solidFill>
                  <a:srgbClr val="FF0066"/>
                </a:solidFill>
                <a:latin typeface="Arial" panose="020B0604020202020204" pitchFamily="34" charset="0"/>
                <a:ea typeface="Calibri" panose="020F0502020204030204" pitchFamily="34" charset="0"/>
                <a:cs typeface="Times New Roman" panose="02020603050405020304" pitchFamily="18" charset="0"/>
              </a:rPr>
              <a:t>for displaying the School Games Values. </a:t>
            </a:r>
            <a:r>
              <a:rPr lang="en-GB" sz="1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200" b="1" dirty="0">
                <a:solidFill>
                  <a:srgbClr val="FF0066"/>
                </a:solidFill>
                <a:latin typeface="Arial" panose="020B0604020202020204" pitchFamily="34" charset="0"/>
                <a:ea typeface="Calibri" panose="020F0502020204030204" pitchFamily="34" charset="0"/>
                <a:cs typeface="Times New Roman" panose="02020603050405020304" pitchFamily="18" charset="0"/>
              </a:rPr>
              <a:t>We hope you have lots of fun!!</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417368" y="2285205"/>
            <a:ext cx="1861358" cy="1417247"/>
          </a:xfrm>
          <a:prstGeom prst="rect">
            <a:avLst/>
          </a:prstGeom>
        </p:spPr>
        <p:txBody>
          <a:bodyPr wrap="square">
            <a:spAutoFit/>
          </a:bodyPr>
          <a:lstStyle/>
          <a:p>
            <a:pPr>
              <a:lnSpc>
                <a:spcPct val="107000"/>
              </a:lnSpc>
              <a:spcAft>
                <a:spcPts val="800"/>
              </a:spcAft>
            </a:pPr>
            <a:r>
              <a:rPr lang="en-GB" sz="1600" b="1" dirty="0">
                <a:solidFill>
                  <a:srgbClr val="00B0F0"/>
                </a:solidFill>
                <a:latin typeface="Arial" panose="020B0604020202020204" pitchFamily="34" charset="0"/>
                <a:ea typeface="Calibri" panose="020F0502020204030204" pitchFamily="34" charset="0"/>
                <a:cs typeface="Times New Roman" panose="02020603050405020304" pitchFamily="18" charset="0"/>
              </a:rPr>
              <a:t>How it works</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solidFill>
                  <a:srgbClr val="00B0F0"/>
                </a:solidFill>
                <a:latin typeface="Arial" panose="020B0604020202020204" pitchFamily="34" charset="0"/>
                <a:ea typeface="Calibri" panose="020F0502020204030204" pitchFamily="34" charset="0"/>
                <a:cs typeface="Times New Roman" panose="02020603050405020304" pitchFamily="18" charset="0"/>
              </a:rPr>
              <a:t> </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600" dirty="0">
                <a:solidFill>
                  <a:srgbClr val="00B0F0"/>
                </a:solidFill>
                <a:latin typeface="Malgecito"/>
                <a:ea typeface="Calibri" panose="020F0502020204030204" pitchFamily="34" charset="0"/>
                <a:cs typeface="Times New Roman" panose="02020603050405020304" pitchFamily="18" charset="0"/>
              </a:rPr>
              <a:t>#B2022</a:t>
            </a:r>
            <a:endParaRPr lang="en-GB" sz="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8"/>
          <a:stretch>
            <a:fillRect/>
          </a:stretch>
        </p:blipFill>
        <p:spPr>
          <a:xfrm rot="6058029">
            <a:off x="1854092" y="2091644"/>
            <a:ext cx="1269385" cy="1269385"/>
          </a:xfrm>
          <a:prstGeom prst="rect">
            <a:avLst/>
          </a:prstGeom>
        </p:spPr>
      </p:pic>
    </p:spTree>
    <p:extLst>
      <p:ext uri="{BB962C8B-B14F-4D97-AF65-F5344CB8AC3E}">
        <p14:creationId xmlns:p14="http://schemas.microsoft.com/office/powerpoint/2010/main" val="180976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23DC630F-ED91-BB40-A5F0-C2C0D8656DD0}"/>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9144000" cy="5731933"/>
          </a:xfrm>
          <a:prstGeom prst="rect">
            <a:avLst/>
          </a:prstGeom>
        </p:spPr>
      </p:pic>
      <p:sp>
        <p:nvSpPr>
          <p:cNvPr id="5" name="Flowchart: Manual Input 630"/>
          <p:cNvSpPr/>
          <p:nvPr/>
        </p:nvSpPr>
        <p:spPr>
          <a:xfrm rot="16200000" flipV="1">
            <a:off x="-622301" y="622298"/>
            <a:ext cx="5731933" cy="448733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2"/>
              <a:gd name="connsiteY0" fmla="*/ 4386 h 12386"/>
              <a:gd name="connsiteX1" fmla="*/ 10002 w 10002"/>
              <a:gd name="connsiteY1" fmla="*/ 0 h 12386"/>
              <a:gd name="connsiteX2" fmla="*/ 10000 w 10002"/>
              <a:gd name="connsiteY2" fmla="*/ 12386 h 12386"/>
              <a:gd name="connsiteX3" fmla="*/ 0 w 10002"/>
              <a:gd name="connsiteY3" fmla="*/ 12386 h 12386"/>
              <a:gd name="connsiteX4" fmla="*/ 0 w 10002"/>
              <a:gd name="connsiteY4" fmla="*/ 4386 h 12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2386">
                <a:moveTo>
                  <a:pt x="0" y="4386"/>
                </a:moveTo>
                <a:lnTo>
                  <a:pt x="10002" y="0"/>
                </a:lnTo>
                <a:cubicBezTo>
                  <a:pt x="10001" y="4129"/>
                  <a:pt x="10001" y="8257"/>
                  <a:pt x="10000" y="12386"/>
                </a:cubicBezTo>
                <a:lnTo>
                  <a:pt x="0" y="12386"/>
                </a:lnTo>
                <a:lnTo>
                  <a:pt x="0" y="4386"/>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descr="Graphical user interfac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0" y="5731932"/>
            <a:ext cx="7552267" cy="1126068"/>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431406" y="6112933"/>
            <a:ext cx="1483995" cy="482706"/>
          </a:xfrm>
          <a:prstGeom prst="rect">
            <a:avLst/>
          </a:prstGeom>
        </p:spPr>
      </p:pic>
      <p:pic>
        <p:nvPicPr>
          <p:cNvPr id="8" name="Picture 7" descr="Text&#10;&#10;Description automatically generated with low confidence"/>
          <p:cNvPicPr/>
          <p:nvPr/>
        </p:nvPicPr>
        <p:blipFill>
          <a:blip r:embed="rId5">
            <a:extLst>
              <a:ext uri="{28A0092B-C50C-407E-A947-70E740481C1C}">
                <a14:useLocalDpi xmlns:a14="http://schemas.microsoft.com/office/drawing/2010/main" val="0"/>
              </a:ext>
            </a:extLst>
          </a:blip>
          <a:stretch>
            <a:fillRect/>
          </a:stretch>
        </p:blipFill>
        <p:spPr>
          <a:xfrm>
            <a:off x="124777" y="89737"/>
            <a:ext cx="3225165" cy="1524635"/>
          </a:xfrm>
          <a:prstGeom prst="rect">
            <a:avLst/>
          </a:prstGeom>
        </p:spPr>
      </p:pic>
      <p:sp>
        <p:nvSpPr>
          <p:cNvPr id="9" name="Rectangle 8"/>
          <p:cNvSpPr/>
          <p:nvPr/>
        </p:nvSpPr>
        <p:spPr>
          <a:xfrm>
            <a:off x="4277011" y="621221"/>
            <a:ext cx="4270721" cy="461665"/>
          </a:xfrm>
          <a:prstGeom prst="rect">
            <a:avLst/>
          </a:prstGeom>
        </p:spPr>
        <p:txBody>
          <a:bodyPr wrap="none">
            <a:spAutoFit/>
          </a:bodyPr>
          <a:lstStyle/>
          <a:p>
            <a:r>
              <a:rPr lang="en-GB" sz="2400" b="1" dirty="0" smtClean="0">
                <a:solidFill>
                  <a:srgbClr val="FF0066"/>
                </a:solidFill>
                <a:latin typeface="Malgecito"/>
                <a:ea typeface="Calibri" panose="020F0502020204030204" pitchFamily="34" charset="0"/>
                <a:cs typeface="Arial" panose="020B0604020202020204" pitchFamily="34" charset="0"/>
              </a:rPr>
              <a:t>Activity: Bounce and Catch </a:t>
            </a:r>
            <a:endParaRPr lang="en-GB" sz="2400" dirty="0"/>
          </a:p>
        </p:txBody>
      </p:sp>
      <p:sp>
        <p:nvSpPr>
          <p:cNvPr id="10" name="TextBox 9"/>
          <p:cNvSpPr txBox="1"/>
          <p:nvPr/>
        </p:nvSpPr>
        <p:spPr>
          <a:xfrm>
            <a:off x="4101432" y="1393181"/>
            <a:ext cx="4926189" cy="4278094"/>
          </a:xfrm>
          <a:prstGeom prst="rect">
            <a:avLst/>
          </a:prstGeom>
          <a:noFill/>
        </p:spPr>
        <p:txBody>
          <a:bodyPr wrap="square" rtlCol="0">
            <a:spAutoFit/>
          </a:bodyPr>
          <a:lstStyle/>
          <a:p>
            <a:r>
              <a:rPr lang="en-GB" sz="1600" b="1" dirty="0" smtClean="0">
                <a:solidFill>
                  <a:srgbClr val="FF0066"/>
                </a:solidFill>
                <a:latin typeface="Malgecito"/>
              </a:rPr>
              <a:t>Aim</a:t>
            </a:r>
          </a:p>
          <a:p>
            <a:r>
              <a:rPr lang="en-GB" sz="1600" dirty="0" smtClean="0">
                <a:solidFill>
                  <a:srgbClr val="FF0066"/>
                </a:solidFill>
                <a:latin typeface="Malgecito"/>
              </a:rPr>
              <a:t>One at a time each player will attempt to bounce the ball on the targets </a:t>
            </a:r>
          </a:p>
          <a:p>
            <a:endParaRPr lang="en-GB" sz="1600" dirty="0">
              <a:solidFill>
                <a:srgbClr val="FF0066"/>
              </a:solidFill>
              <a:latin typeface="Malgecito"/>
            </a:endParaRPr>
          </a:p>
          <a:p>
            <a:r>
              <a:rPr lang="en-GB" sz="1600" b="1" dirty="0" smtClean="0">
                <a:solidFill>
                  <a:srgbClr val="FF0066"/>
                </a:solidFill>
                <a:latin typeface="Malgecito"/>
              </a:rPr>
              <a:t>Skill</a:t>
            </a:r>
          </a:p>
          <a:p>
            <a:r>
              <a:rPr lang="en-GB" sz="1600" dirty="0" smtClean="0">
                <a:solidFill>
                  <a:srgbClr val="FF0066"/>
                </a:solidFill>
                <a:latin typeface="Malgecito"/>
              </a:rPr>
              <a:t>Co-ordination </a:t>
            </a:r>
            <a:r>
              <a:rPr lang="en-GB" sz="1600" dirty="0" smtClean="0">
                <a:solidFill>
                  <a:srgbClr val="FF0066"/>
                </a:solidFill>
                <a:latin typeface="Malgecito"/>
              </a:rPr>
              <a:t>and accuracy </a:t>
            </a:r>
          </a:p>
          <a:p>
            <a:endParaRPr lang="en-GB" sz="1600" dirty="0">
              <a:solidFill>
                <a:srgbClr val="FF0066"/>
              </a:solidFill>
              <a:latin typeface="Malgecito"/>
            </a:endParaRPr>
          </a:p>
          <a:p>
            <a:r>
              <a:rPr lang="en-GB" sz="1600" b="1" dirty="0" smtClean="0">
                <a:solidFill>
                  <a:srgbClr val="FF0066"/>
                </a:solidFill>
                <a:latin typeface="Malgecito"/>
              </a:rPr>
              <a:t>Additional Info</a:t>
            </a:r>
          </a:p>
          <a:p>
            <a:r>
              <a:rPr lang="en-GB" sz="1600" dirty="0" smtClean="0">
                <a:solidFill>
                  <a:srgbClr val="FF0066"/>
                </a:solidFill>
                <a:latin typeface="Malgecito"/>
              </a:rPr>
              <a:t>Each player must take it in turns to bounce and catch the ball on each of the targets (spot markers). One point is gained each time the ball bounces on the targets.   </a:t>
            </a:r>
          </a:p>
          <a:p>
            <a:endParaRPr lang="en-GB" sz="1600" dirty="0">
              <a:solidFill>
                <a:srgbClr val="FF0066"/>
              </a:solidFill>
              <a:latin typeface="Malgecito"/>
            </a:endParaRPr>
          </a:p>
          <a:p>
            <a:r>
              <a:rPr lang="en-GB" sz="1600" b="1" dirty="0" smtClean="0">
                <a:solidFill>
                  <a:srgbClr val="FF0066"/>
                </a:solidFill>
                <a:latin typeface="Malgecito"/>
              </a:rPr>
              <a:t>More of a Challenge</a:t>
            </a:r>
          </a:p>
          <a:p>
            <a:r>
              <a:rPr lang="en-GB" sz="1600" dirty="0" smtClean="0">
                <a:solidFill>
                  <a:srgbClr val="FF0066"/>
                </a:solidFill>
                <a:latin typeface="Malgecito"/>
              </a:rPr>
              <a:t>Move faster around the targets or try bouncing the ball with one hand to hit the targets, like a Basketball dribble. </a:t>
            </a:r>
            <a:endParaRPr lang="en-GB" sz="1600" dirty="0">
              <a:solidFill>
                <a:srgbClr val="FF0066"/>
              </a:solidFill>
              <a:latin typeface="Malgecito"/>
            </a:endParaRPr>
          </a:p>
        </p:txBody>
      </p:sp>
      <p:sp>
        <p:nvSpPr>
          <p:cNvPr id="11" name="AutoShape 2" descr="\\kts-file\jlivermore$\My Pictures\School Games\Basketball.png"/>
          <p:cNvSpPr>
            <a:spLocks noChangeAspect="1" noChangeArrowheads="1"/>
          </p:cNvSpPr>
          <p:nvPr/>
        </p:nvSpPr>
        <p:spPr bwMode="auto">
          <a:xfrm>
            <a:off x="-78121" y="2643072"/>
            <a:ext cx="1419225" cy="14192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6" descr="Wheelchair Basketball"/>
          <p:cNvSpPr>
            <a:spLocks noChangeAspect="1" noChangeArrowheads="1"/>
          </p:cNvSpPr>
          <p:nvPr/>
        </p:nvSpPr>
        <p:spPr bwMode="auto">
          <a:xfrm>
            <a:off x="1533810" y="557645"/>
            <a:ext cx="1828800" cy="182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13">
            <a:extLst>
              <a:ext uri="{FF2B5EF4-FFF2-40B4-BE49-F238E27FC236}">
                <a16:creationId xmlns:a16="http://schemas.microsoft.com/office/drawing/2014/main" id="{627125E6-7B7D-495C-A50C-3AB6ECEE352A}"/>
              </a:ext>
            </a:extLst>
          </p:cNvPr>
          <p:cNvPicPr>
            <a:picLocks noChangeAspect="1"/>
          </p:cNvPicPr>
          <p:nvPr/>
        </p:nvPicPr>
        <p:blipFill>
          <a:blip r:embed="rId6" cstate="hqprint">
            <a:extLst>
              <a:ext uri="{BEBA8EAE-BF5A-486C-A8C5-ECC9F3942E4B}">
                <a14:imgProps xmlns:a14="http://schemas.microsoft.com/office/drawing/2010/main">
                  <a14:imgLayer r:embed="rId7">
                    <a14:imgEffect>
                      <a14:backgroundRemoval t="6605" b="93565" l="8129" r="90008">
                        <a14:foregroundMark x1="34970" y1="35817" x2="31499" y2="50974"/>
                        <a14:foregroundMark x1="31499" y1="50974" x2="54953" y2="32938"/>
                        <a14:foregroundMark x1="54953" y1="32938" x2="37426" y2="54869"/>
                        <a14:foregroundMark x1="37426" y1="54869" x2="52583" y2="61812"/>
                        <a14:foregroundMark x1="52583" y1="61812" x2="47587" y2="74598"/>
                        <a14:foregroundMark x1="47587" y1="74598" x2="65199" y2="72735"/>
                        <a14:foregroundMark x1="65199" y1="72735" x2="77138" y2="66130"/>
                        <a14:foregroundMark x1="77138" y1="66130" x2="71126" y2="68501"/>
                        <a14:foregroundMark x1="58086" y1="54022" x2="42845" y2="67570"/>
                        <a14:foregroundMark x1="42845" y1="67570" x2="23709" y2="36325"/>
                        <a14:foregroundMark x1="23709" y1="36325" x2="23709" y2="21846"/>
                        <a14:foregroundMark x1="23709" y1="21846" x2="43607" y2="19644"/>
                        <a14:foregroundMark x1="43607" y1="19644" x2="50381" y2="34632"/>
                        <a14:foregroundMark x1="50381" y1="34632" x2="32684" y2="58256"/>
                        <a14:foregroundMark x1="42252" y1="12108" x2="50381" y2="6689"/>
                        <a14:foregroundMark x1="45724" y1="14649" x2="68501" y2="73751"/>
                        <a14:foregroundMark x1="68501" y1="73751" x2="66469" y2="89246"/>
                        <a14:foregroundMark x1="66469" y1="89246" x2="66723" y2="89924"/>
                        <a14:foregroundMark x1="52498" y1="43776" x2="49365" y2="62405"/>
                        <a14:foregroundMark x1="49365" y1="62405" x2="30229" y2="70449"/>
                        <a14:foregroundMark x1="30229" y1="70449" x2="21931" y2="69602"/>
                        <a14:foregroundMark x1="44285" y1="26757" x2="35309" y2="42337"/>
                        <a14:foregroundMark x1="35309" y1="42337" x2="35224" y2="43099"/>
                        <a14:foregroundMark x1="41067" y1="23963" x2="27180" y2="31583"/>
                        <a14:foregroundMark x1="27180" y1="31583" x2="25233" y2="34716"/>
                        <a14:foregroundMark x1="57324" y1="66808" x2="44708" y2="72820"/>
                        <a14:foregroundMark x1="44708" y1="72820" x2="39458" y2="68247"/>
                        <a14:foregroundMark x1="55715" y1="58256" x2="59272" y2="77392"/>
                        <a14:foregroundMark x1="59272" y1="77392" x2="64776" y2="86876"/>
                        <a14:foregroundMark x1="62235" y1="93649" x2="42422" y2="93395"/>
                        <a14:foregroundMark x1="10246" y1="42845" x2="8213" y2="58425"/>
                        <a14:foregroundMark x1="90008" y1="42168" x2="88315" y2="58002"/>
                      </a14:backgroundRemoval>
                    </a14:imgEffect>
                  </a14:imgLayer>
                </a14:imgProps>
              </a:ext>
              <a:ext uri="{28A0092B-C50C-407E-A947-70E740481C1C}">
                <a14:useLocalDpi xmlns:a14="http://schemas.microsoft.com/office/drawing/2010/main" val="0"/>
              </a:ext>
            </a:extLst>
          </a:blip>
          <a:stretch>
            <a:fillRect/>
          </a:stretch>
        </p:blipFill>
        <p:spPr>
          <a:xfrm>
            <a:off x="630052" y="2424921"/>
            <a:ext cx="2214614" cy="2214614"/>
          </a:xfrm>
          <a:prstGeom prst="rect">
            <a:avLst/>
          </a:prstGeom>
        </p:spPr>
      </p:pic>
    </p:spTree>
    <p:extLst>
      <p:ext uri="{BB962C8B-B14F-4D97-AF65-F5344CB8AC3E}">
        <p14:creationId xmlns:p14="http://schemas.microsoft.com/office/powerpoint/2010/main" val="2442186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23DC630F-ED91-BB40-A5F0-C2C0D8656DD0}"/>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9144000" cy="5731933"/>
          </a:xfrm>
          <a:prstGeom prst="rect">
            <a:avLst/>
          </a:prstGeom>
        </p:spPr>
      </p:pic>
      <p:pic>
        <p:nvPicPr>
          <p:cNvPr id="6" name="Picture 5" descr="Graphical user interfac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0" y="5731932"/>
            <a:ext cx="7552267" cy="1126068"/>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431406" y="6112933"/>
            <a:ext cx="1483995" cy="482706"/>
          </a:xfrm>
          <a:prstGeom prst="rect">
            <a:avLst/>
          </a:prstGeom>
        </p:spPr>
      </p:pic>
      <p:pic>
        <p:nvPicPr>
          <p:cNvPr id="8" name="Picture 7" descr="Logo&#10;&#10;Description automatically generated with medium confidence">
            <a:extLst>
              <a:ext uri="{FF2B5EF4-FFF2-40B4-BE49-F238E27FC236}">
                <a16:creationId xmlns:a16="http://schemas.microsoft.com/office/drawing/2014/main" id="{FCB3A704-3CA1-A54B-AC34-59284F9034C3}"/>
              </a:ext>
            </a:extLst>
          </p:cNvPr>
          <p:cNvPicPr/>
          <p:nvPr/>
        </p:nvPicPr>
        <p:blipFill>
          <a:blip r:embed="rId5">
            <a:extLst>
              <a:ext uri="{28A0092B-C50C-407E-A947-70E740481C1C}">
                <a14:useLocalDpi xmlns:a14="http://schemas.microsoft.com/office/drawing/2010/main" val="0"/>
              </a:ext>
            </a:extLst>
          </a:blip>
          <a:stretch>
            <a:fillRect/>
          </a:stretch>
        </p:blipFill>
        <p:spPr>
          <a:xfrm>
            <a:off x="166023" y="106998"/>
            <a:ext cx="3225800" cy="1523365"/>
          </a:xfrm>
          <a:prstGeom prst="rect">
            <a:avLst/>
          </a:prstGeom>
        </p:spPr>
      </p:pic>
      <p:pic>
        <p:nvPicPr>
          <p:cNvPr id="9" name="Picture 8" descr="A silhouette of a person holding a microphone&#10;&#10;Description automatically generated with low confidence"/>
          <p:cNvPicPr/>
          <p:nvPr/>
        </p:nvPicPr>
        <p:blipFill>
          <a:blip r:embed="rId6" cstate="print">
            <a:biLevel thresh="25000"/>
            <a:extLst>
              <a:ext uri="{BEBA8EAE-BF5A-486C-A8C5-ECC9F3942E4B}">
                <a14:imgProps xmlns:a14="http://schemas.microsoft.com/office/drawing/2010/main">
                  <a14:imgLayer r:embed="rId7">
                    <a14:imgEffect>
                      <a14:backgroundRemoval t="6292" b="93833" l="10000" r="92417">
                        <a14:foregroundMark x1="37375" y1="18333" x2="37375" y2="18333"/>
                        <a14:foregroundMark x1="53625" y1="6333" x2="53625" y2="6333"/>
                        <a14:foregroundMark x1="92417" y1="49375" x2="92417" y2="49375"/>
                        <a14:foregroundMark x1="58542" y1="91708" x2="58542" y2="91708"/>
                        <a14:foregroundMark x1="39500" y1="84667" x2="39500" y2="84667"/>
                        <a14:foregroundMark x1="46542" y1="93833" x2="46542" y2="93833"/>
                      </a14:backgroundRemoval>
                    </a14:imgEffect>
                  </a14:imgLayer>
                </a14:imgProps>
              </a:ext>
              <a:ext uri="{28A0092B-C50C-407E-A947-70E740481C1C}">
                <a14:useLocalDpi xmlns:a14="http://schemas.microsoft.com/office/drawing/2010/main" val="0"/>
              </a:ext>
            </a:extLst>
          </a:blip>
          <a:stretch>
            <a:fillRect/>
          </a:stretch>
        </p:blipFill>
        <p:spPr>
          <a:xfrm>
            <a:off x="166024" y="3898669"/>
            <a:ext cx="1554712" cy="1452263"/>
          </a:xfrm>
          <a:prstGeom prst="rect">
            <a:avLst/>
          </a:prstGeom>
        </p:spPr>
      </p:pic>
      <p:sp>
        <p:nvSpPr>
          <p:cNvPr id="2" name="Rectangle 1"/>
          <p:cNvSpPr/>
          <p:nvPr/>
        </p:nvSpPr>
        <p:spPr>
          <a:xfrm>
            <a:off x="4277011" y="617513"/>
            <a:ext cx="3265446" cy="461665"/>
          </a:xfrm>
          <a:prstGeom prst="rect">
            <a:avLst/>
          </a:prstGeom>
        </p:spPr>
        <p:txBody>
          <a:bodyPr wrap="none">
            <a:spAutoFit/>
          </a:bodyPr>
          <a:lstStyle/>
          <a:p>
            <a:r>
              <a:rPr lang="en-GB" sz="2400" b="1" dirty="0">
                <a:solidFill>
                  <a:srgbClr val="FF0066"/>
                </a:solidFill>
                <a:latin typeface="Malgecito"/>
                <a:ea typeface="Calibri" panose="020F0502020204030204" pitchFamily="34" charset="0"/>
                <a:cs typeface="Arial" panose="020B0604020202020204" pitchFamily="34" charset="0"/>
              </a:rPr>
              <a:t>Activity: </a:t>
            </a:r>
            <a:r>
              <a:rPr lang="en-GB" sz="2400" b="1" dirty="0" smtClean="0">
                <a:solidFill>
                  <a:srgbClr val="FF0066"/>
                </a:solidFill>
                <a:latin typeface="Malgecito"/>
                <a:ea typeface="Calibri" panose="020F0502020204030204" pitchFamily="34" charset="0"/>
                <a:cs typeface="Arial" panose="020B0604020202020204" pitchFamily="34" charset="0"/>
              </a:rPr>
              <a:t>Agility Run  </a:t>
            </a:r>
            <a:endParaRPr lang="en-GB" sz="2400" dirty="0"/>
          </a:p>
        </p:txBody>
      </p:sp>
      <p:sp>
        <p:nvSpPr>
          <p:cNvPr id="3" name="AutoShape 2" descr="https://lh4.googleusercontent.com/iiJcKZkBpZFw-m4ihlwy9SRJJba1od2TICrcbsz8YbwGT_x14D0-4wD991Uh0cobapt-WjQ0OTf8h2o1r7ZtH3hqBLeZg0hGaR_fdrzq3knGXIFouB1GKTZx8p259ldmX50YvTmE"/>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https://lh4.googleusercontent.com/iiJcKZkBpZFw-m4ihlwy9SRJJba1od2TICrcbsz8YbwGT_x14D0-4wD991Uh0cobapt-WjQ0OTf8h2o1r7ZtH3hqBLeZg0hGaR_fdrzq3knGXIFouB1GKTZx8p259ldmX50YvTmE"/>
          <p:cNvSpPr>
            <a:spLocks noChangeAspect="1" noChangeArrowheads="1"/>
          </p:cNvSpPr>
          <p:nvPr/>
        </p:nvSpPr>
        <p:spPr bwMode="auto">
          <a:xfrm>
            <a:off x="307975" y="236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6" descr="https://lh4.googleusercontent.com/iiJcKZkBpZFw-m4ihlwy9SRJJba1od2TICrcbsz8YbwGT_x14D0-4wD991Uh0cobapt-WjQ0OTf8h2o1r7ZtH3hqBLeZg0hGaR_fdrzq3knGXIFouB1GKTZx8p259ldmX50YvTmE"/>
          <p:cNvSpPr>
            <a:spLocks noChangeAspect="1" noChangeArrowheads="1"/>
          </p:cNvSpPr>
          <p:nvPr/>
        </p:nvSpPr>
        <p:spPr bwMode="auto">
          <a:xfrm>
            <a:off x="460375" y="3889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rotWithShape="1">
          <a:blip r:embed="rId8"/>
          <a:srcRect l="46431" t="49968" r="38529" b="15016"/>
          <a:stretch/>
        </p:blipFill>
        <p:spPr>
          <a:xfrm>
            <a:off x="1193802" y="1653223"/>
            <a:ext cx="1714688" cy="2245445"/>
          </a:xfrm>
          <a:prstGeom prst="rect">
            <a:avLst/>
          </a:prstGeom>
        </p:spPr>
      </p:pic>
      <p:sp>
        <p:nvSpPr>
          <p:cNvPr id="12" name="Rectangle 11"/>
          <p:cNvSpPr/>
          <p:nvPr/>
        </p:nvSpPr>
        <p:spPr>
          <a:xfrm>
            <a:off x="4024612" y="1216823"/>
            <a:ext cx="4969931" cy="4524315"/>
          </a:xfrm>
          <a:prstGeom prst="rect">
            <a:avLst/>
          </a:prstGeom>
        </p:spPr>
        <p:txBody>
          <a:bodyPr wrap="square">
            <a:spAutoFit/>
          </a:bodyPr>
          <a:lstStyle/>
          <a:p>
            <a:r>
              <a:rPr lang="en-GB" sz="1600" b="1" dirty="0">
                <a:solidFill>
                  <a:srgbClr val="FF0066"/>
                </a:solidFill>
                <a:latin typeface="Malgecito"/>
              </a:rPr>
              <a:t>Aim</a:t>
            </a:r>
          </a:p>
          <a:p>
            <a:r>
              <a:rPr lang="en-GB" sz="1600" dirty="0">
                <a:solidFill>
                  <a:srgbClr val="FF0066"/>
                </a:solidFill>
                <a:latin typeface="Malgecito"/>
              </a:rPr>
              <a:t>Starting at the white cone, complete the run as quickly as possible, transferring the ball across to the corresponding coloured cone 1 by 1 before sprinting back.</a:t>
            </a:r>
          </a:p>
          <a:p>
            <a:endParaRPr lang="en-GB" sz="1600" b="1" dirty="0" smtClean="0">
              <a:solidFill>
                <a:srgbClr val="FF0066"/>
              </a:solidFill>
              <a:latin typeface="Malgecito"/>
            </a:endParaRPr>
          </a:p>
          <a:p>
            <a:r>
              <a:rPr lang="en-GB" sz="1600" b="1" dirty="0" smtClean="0">
                <a:solidFill>
                  <a:srgbClr val="FF0066"/>
                </a:solidFill>
                <a:latin typeface="Malgecito"/>
              </a:rPr>
              <a:t>Skill</a:t>
            </a:r>
            <a:endParaRPr lang="en-GB" sz="1600" b="1" dirty="0">
              <a:solidFill>
                <a:srgbClr val="FF0066"/>
              </a:solidFill>
              <a:latin typeface="Malgecito"/>
            </a:endParaRPr>
          </a:p>
          <a:p>
            <a:r>
              <a:rPr lang="en-GB" sz="1600" dirty="0" smtClean="0">
                <a:solidFill>
                  <a:srgbClr val="FF0066"/>
                </a:solidFill>
                <a:latin typeface="Malgecito"/>
              </a:rPr>
              <a:t>Agility and co-ordination </a:t>
            </a:r>
            <a:endParaRPr lang="en-GB" sz="1600" dirty="0">
              <a:solidFill>
                <a:srgbClr val="FF0066"/>
              </a:solidFill>
              <a:latin typeface="Malgecito"/>
            </a:endParaRPr>
          </a:p>
          <a:p>
            <a:endParaRPr lang="en-GB" sz="1600" dirty="0">
              <a:solidFill>
                <a:srgbClr val="FF0066"/>
              </a:solidFill>
              <a:latin typeface="Malgecito"/>
            </a:endParaRPr>
          </a:p>
          <a:p>
            <a:r>
              <a:rPr lang="en-GB" sz="1600" b="1" dirty="0">
                <a:solidFill>
                  <a:srgbClr val="FF0066"/>
                </a:solidFill>
                <a:latin typeface="Malgecito"/>
              </a:rPr>
              <a:t>Additional Info</a:t>
            </a:r>
          </a:p>
          <a:p>
            <a:r>
              <a:rPr lang="en-GB" sz="1600" dirty="0" smtClean="0">
                <a:solidFill>
                  <a:srgbClr val="FF0066"/>
                </a:solidFill>
                <a:latin typeface="Malgecito"/>
              </a:rPr>
              <a:t>Pick up the ball with one hand and whilst moving sideways, transfer the ball to the other hand and place it down on the opposite cone. One </a:t>
            </a:r>
            <a:r>
              <a:rPr lang="en-GB" sz="1600" dirty="0">
                <a:solidFill>
                  <a:srgbClr val="FF0066"/>
                </a:solidFill>
                <a:latin typeface="Malgecito"/>
              </a:rPr>
              <a:t>point is gained each time </a:t>
            </a:r>
            <a:r>
              <a:rPr lang="en-GB" sz="1600" dirty="0" smtClean="0">
                <a:solidFill>
                  <a:srgbClr val="FF0066"/>
                </a:solidFill>
                <a:latin typeface="Malgecito"/>
              </a:rPr>
              <a:t>a player completes the agility run.   </a:t>
            </a:r>
            <a:endParaRPr lang="en-GB" sz="1600" dirty="0">
              <a:solidFill>
                <a:srgbClr val="FF0066"/>
              </a:solidFill>
              <a:latin typeface="Malgecito"/>
            </a:endParaRPr>
          </a:p>
          <a:p>
            <a:endParaRPr lang="en-GB" sz="1600" dirty="0">
              <a:solidFill>
                <a:srgbClr val="FF0066"/>
              </a:solidFill>
              <a:latin typeface="Malgecito"/>
            </a:endParaRPr>
          </a:p>
          <a:p>
            <a:r>
              <a:rPr lang="en-GB" sz="1600" b="1" dirty="0">
                <a:solidFill>
                  <a:srgbClr val="FF0066"/>
                </a:solidFill>
                <a:latin typeface="Malgecito"/>
              </a:rPr>
              <a:t>More of a Challenge</a:t>
            </a:r>
          </a:p>
          <a:p>
            <a:r>
              <a:rPr lang="en-GB" sz="1600" dirty="0" smtClean="0">
                <a:solidFill>
                  <a:srgbClr val="FF0066"/>
                </a:solidFill>
                <a:latin typeface="Malgecito"/>
              </a:rPr>
              <a:t>Can you move faster through the agility run? Or maybe </a:t>
            </a:r>
            <a:r>
              <a:rPr lang="en-GB" sz="1600" dirty="0">
                <a:solidFill>
                  <a:srgbClr val="FF0066"/>
                </a:solidFill>
                <a:latin typeface="Malgecito"/>
              </a:rPr>
              <a:t>s</a:t>
            </a:r>
            <a:r>
              <a:rPr lang="en-GB" sz="1600" dirty="0" smtClean="0">
                <a:solidFill>
                  <a:srgbClr val="FF0066"/>
                </a:solidFill>
                <a:latin typeface="Malgecito"/>
              </a:rPr>
              <a:t>wap some of the coloured cones around.</a:t>
            </a:r>
            <a:endParaRPr lang="en-GB" sz="1600" dirty="0"/>
          </a:p>
        </p:txBody>
      </p:sp>
    </p:spTree>
    <p:extLst>
      <p:ext uri="{BB962C8B-B14F-4D97-AF65-F5344CB8AC3E}">
        <p14:creationId xmlns:p14="http://schemas.microsoft.com/office/powerpoint/2010/main" val="2385264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23DC630F-ED91-BB40-A5F0-C2C0D8656DD0}"/>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9144000" cy="5731933"/>
          </a:xfrm>
          <a:prstGeom prst="rect">
            <a:avLst/>
          </a:prstGeom>
        </p:spPr>
      </p:pic>
      <p:pic>
        <p:nvPicPr>
          <p:cNvPr id="6" name="Picture 5" descr="Graphical user interfac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0" y="5731932"/>
            <a:ext cx="7552267" cy="1126068"/>
          </a:xfrm>
          <a:prstGeom prst="rect">
            <a:avLst/>
          </a:prstGeom>
        </p:spPr>
      </p:pic>
      <p:sp>
        <p:nvSpPr>
          <p:cNvPr id="5" name="Flowchart: Data 4"/>
          <p:cNvSpPr/>
          <p:nvPr/>
        </p:nvSpPr>
        <p:spPr>
          <a:xfrm>
            <a:off x="-1364168" y="-1"/>
            <a:ext cx="5736012" cy="5731931"/>
          </a:xfrm>
          <a:prstGeom prst="flowChartInputOutpu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431406" y="6112933"/>
            <a:ext cx="1483995" cy="482706"/>
          </a:xfrm>
          <a:prstGeom prst="rect">
            <a:avLst/>
          </a:prstGeom>
        </p:spPr>
      </p:pic>
      <p:pic>
        <p:nvPicPr>
          <p:cNvPr id="8" name="Picture 7" descr="Logo&#10;&#10;Description automatically generated with medium confidence">
            <a:extLst>
              <a:ext uri="{FF2B5EF4-FFF2-40B4-BE49-F238E27FC236}">
                <a16:creationId xmlns:a16="http://schemas.microsoft.com/office/drawing/2014/main" id="{FCB3A704-3CA1-A54B-AC34-59284F9034C3}"/>
              </a:ext>
            </a:extLst>
          </p:cNvPr>
          <p:cNvPicPr/>
          <p:nvPr/>
        </p:nvPicPr>
        <p:blipFill>
          <a:blip r:embed="rId5">
            <a:extLst>
              <a:ext uri="{28A0092B-C50C-407E-A947-70E740481C1C}">
                <a14:useLocalDpi xmlns:a14="http://schemas.microsoft.com/office/drawing/2010/main" val="0"/>
              </a:ext>
            </a:extLst>
          </a:blip>
          <a:stretch>
            <a:fillRect/>
          </a:stretch>
        </p:blipFill>
        <p:spPr>
          <a:xfrm>
            <a:off x="232756" y="106996"/>
            <a:ext cx="3225800" cy="1523365"/>
          </a:xfrm>
          <a:prstGeom prst="rect">
            <a:avLst/>
          </a:prstGeom>
        </p:spPr>
      </p:pic>
      <p:sp>
        <p:nvSpPr>
          <p:cNvPr id="2" name="Rectangle 1"/>
          <p:cNvSpPr/>
          <p:nvPr/>
        </p:nvSpPr>
        <p:spPr>
          <a:xfrm>
            <a:off x="4268698" y="551010"/>
            <a:ext cx="4305987" cy="461665"/>
          </a:xfrm>
          <a:prstGeom prst="rect">
            <a:avLst/>
          </a:prstGeom>
        </p:spPr>
        <p:txBody>
          <a:bodyPr wrap="none">
            <a:spAutoFit/>
          </a:bodyPr>
          <a:lstStyle/>
          <a:p>
            <a:r>
              <a:rPr lang="en-GB" sz="2400" b="1" dirty="0">
                <a:solidFill>
                  <a:srgbClr val="FF0066"/>
                </a:solidFill>
                <a:latin typeface="Malgecito"/>
                <a:ea typeface="Calibri" panose="020F0502020204030204" pitchFamily="34" charset="0"/>
                <a:cs typeface="Arial" panose="020B0604020202020204" pitchFamily="34" charset="0"/>
              </a:rPr>
              <a:t>Activity: Crossing the River </a:t>
            </a:r>
            <a:endParaRPr lang="en-GB" sz="2400" dirty="0"/>
          </a:p>
        </p:txBody>
      </p:sp>
      <p:pic>
        <p:nvPicPr>
          <p:cNvPr id="3" name="Picture 2"/>
          <p:cNvPicPr>
            <a:picLocks noChangeAspect="1"/>
          </p:cNvPicPr>
          <p:nvPr/>
        </p:nvPicPr>
        <p:blipFill rotWithShape="1">
          <a:blip r:embed="rId6"/>
          <a:srcRect l="42481" t="64895" r="39379" b="14780"/>
          <a:stretch/>
        </p:blipFill>
        <p:spPr>
          <a:xfrm>
            <a:off x="174567" y="2284071"/>
            <a:ext cx="3181732" cy="2005295"/>
          </a:xfrm>
          <a:prstGeom prst="rect">
            <a:avLst/>
          </a:prstGeom>
        </p:spPr>
      </p:pic>
      <p:sp>
        <p:nvSpPr>
          <p:cNvPr id="10" name="Rectangle 9"/>
          <p:cNvSpPr/>
          <p:nvPr/>
        </p:nvSpPr>
        <p:spPr>
          <a:xfrm>
            <a:off x="4135690" y="1233255"/>
            <a:ext cx="4842055" cy="4278094"/>
          </a:xfrm>
          <a:prstGeom prst="rect">
            <a:avLst/>
          </a:prstGeom>
        </p:spPr>
        <p:txBody>
          <a:bodyPr wrap="square">
            <a:spAutoFit/>
          </a:bodyPr>
          <a:lstStyle/>
          <a:p>
            <a:pPr lvl="0"/>
            <a:r>
              <a:rPr lang="en-GB" sz="1600" b="1" dirty="0">
                <a:solidFill>
                  <a:srgbClr val="FF0066"/>
                </a:solidFill>
                <a:latin typeface="Malgecito"/>
              </a:rPr>
              <a:t>Aim</a:t>
            </a:r>
          </a:p>
          <a:p>
            <a:pPr lvl="0"/>
            <a:r>
              <a:rPr lang="en-GB" sz="1600" dirty="0" smtClean="0">
                <a:solidFill>
                  <a:srgbClr val="FF0066"/>
                </a:solidFill>
                <a:latin typeface="Malgecito"/>
              </a:rPr>
              <a:t>Using hoops and spots, players work together as a team to cross the river.</a:t>
            </a:r>
          </a:p>
          <a:p>
            <a:pPr lvl="0"/>
            <a:endParaRPr lang="en-GB" sz="1600" b="1" dirty="0">
              <a:solidFill>
                <a:srgbClr val="FF0066"/>
              </a:solidFill>
              <a:latin typeface="Malgecito"/>
            </a:endParaRPr>
          </a:p>
          <a:p>
            <a:pPr lvl="0"/>
            <a:r>
              <a:rPr lang="en-GB" sz="1600" b="1" dirty="0">
                <a:solidFill>
                  <a:srgbClr val="FF0066"/>
                </a:solidFill>
                <a:latin typeface="Malgecito"/>
              </a:rPr>
              <a:t>Skill</a:t>
            </a:r>
          </a:p>
          <a:p>
            <a:pPr lvl="0"/>
            <a:r>
              <a:rPr lang="en-GB" sz="1600" dirty="0" smtClean="0">
                <a:solidFill>
                  <a:srgbClr val="FF0066"/>
                </a:solidFill>
                <a:latin typeface="Malgecito"/>
              </a:rPr>
              <a:t>Balance and co-ordination</a:t>
            </a:r>
          </a:p>
          <a:p>
            <a:pPr lvl="0"/>
            <a:endParaRPr lang="en-GB" sz="1600" dirty="0">
              <a:solidFill>
                <a:srgbClr val="FF0066"/>
              </a:solidFill>
              <a:latin typeface="Malgecito"/>
            </a:endParaRPr>
          </a:p>
          <a:p>
            <a:pPr lvl="0"/>
            <a:r>
              <a:rPr lang="en-GB" sz="1600" b="1" dirty="0">
                <a:solidFill>
                  <a:srgbClr val="FF0066"/>
                </a:solidFill>
                <a:latin typeface="Malgecito"/>
              </a:rPr>
              <a:t>Additional Info</a:t>
            </a:r>
          </a:p>
          <a:p>
            <a:pPr lvl="0"/>
            <a:r>
              <a:rPr lang="en-GB" sz="1600" dirty="0" smtClean="0">
                <a:solidFill>
                  <a:srgbClr val="FF0066"/>
                </a:solidFill>
                <a:latin typeface="Malgecito"/>
              </a:rPr>
              <a:t>Children try to cross the river by having both feet on either the spots or in the hoop using the equipment as stepping stones. If any body part touches the river, the team have to freeze for 5 seconds. One point each time the team all cross the river.   </a:t>
            </a:r>
            <a:endParaRPr lang="en-GB" sz="1600" dirty="0">
              <a:solidFill>
                <a:srgbClr val="FF0066"/>
              </a:solidFill>
              <a:latin typeface="Malgecito"/>
            </a:endParaRPr>
          </a:p>
          <a:p>
            <a:pPr lvl="0"/>
            <a:endParaRPr lang="en-GB" sz="1600" dirty="0">
              <a:solidFill>
                <a:srgbClr val="FF0066"/>
              </a:solidFill>
              <a:latin typeface="Malgecito"/>
            </a:endParaRPr>
          </a:p>
          <a:p>
            <a:pPr lvl="0"/>
            <a:r>
              <a:rPr lang="en-GB" sz="1600" b="1" dirty="0">
                <a:solidFill>
                  <a:srgbClr val="FF0066"/>
                </a:solidFill>
                <a:latin typeface="Malgecito"/>
              </a:rPr>
              <a:t>More of a </a:t>
            </a:r>
            <a:r>
              <a:rPr lang="en-GB" sz="1600" b="1" dirty="0" smtClean="0">
                <a:solidFill>
                  <a:srgbClr val="FF0066"/>
                </a:solidFill>
                <a:latin typeface="Malgecito"/>
              </a:rPr>
              <a:t>Challenge</a:t>
            </a:r>
          </a:p>
          <a:p>
            <a:pPr lvl="0"/>
            <a:r>
              <a:rPr lang="en-GB" sz="1600" dirty="0" smtClean="0">
                <a:solidFill>
                  <a:srgbClr val="FF0066"/>
                </a:solidFill>
                <a:latin typeface="Malgecito"/>
              </a:rPr>
              <a:t>Hoops/Spots can be removed. Give some players a blindfold.</a:t>
            </a:r>
            <a:endParaRPr lang="en-GB" sz="1600" dirty="0">
              <a:solidFill>
                <a:srgbClr val="FF0066"/>
              </a:solidFill>
              <a:latin typeface="Malgecito"/>
            </a:endParaRPr>
          </a:p>
        </p:txBody>
      </p:sp>
    </p:spTree>
    <p:extLst>
      <p:ext uri="{BB962C8B-B14F-4D97-AF65-F5344CB8AC3E}">
        <p14:creationId xmlns:p14="http://schemas.microsoft.com/office/powerpoint/2010/main" val="145053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23DC630F-ED91-BB40-A5F0-C2C0D8656DD0}"/>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9144000" cy="5731933"/>
          </a:xfrm>
          <a:prstGeom prst="rect">
            <a:avLst/>
          </a:prstGeom>
        </p:spPr>
      </p:pic>
      <p:sp>
        <p:nvSpPr>
          <p:cNvPr id="5" name="Flowchart: Manual Input 630"/>
          <p:cNvSpPr/>
          <p:nvPr/>
        </p:nvSpPr>
        <p:spPr>
          <a:xfrm rot="16200000" flipV="1">
            <a:off x="-622301" y="622298"/>
            <a:ext cx="5731933" cy="4487334"/>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2"/>
              <a:gd name="connsiteY0" fmla="*/ 4386 h 12386"/>
              <a:gd name="connsiteX1" fmla="*/ 10002 w 10002"/>
              <a:gd name="connsiteY1" fmla="*/ 0 h 12386"/>
              <a:gd name="connsiteX2" fmla="*/ 10000 w 10002"/>
              <a:gd name="connsiteY2" fmla="*/ 12386 h 12386"/>
              <a:gd name="connsiteX3" fmla="*/ 0 w 10002"/>
              <a:gd name="connsiteY3" fmla="*/ 12386 h 12386"/>
              <a:gd name="connsiteX4" fmla="*/ 0 w 10002"/>
              <a:gd name="connsiteY4" fmla="*/ 4386 h 12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2386">
                <a:moveTo>
                  <a:pt x="0" y="4386"/>
                </a:moveTo>
                <a:lnTo>
                  <a:pt x="10002" y="0"/>
                </a:lnTo>
                <a:cubicBezTo>
                  <a:pt x="10001" y="4129"/>
                  <a:pt x="10001" y="8257"/>
                  <a:pt x="10000" y="12386"/>
                </a:cubicBezTo>
                <a:lnTo>
                  <a:pt x="0" y="12386"/>
                </a:lnTo>
                <a:lnTo>
                  <a:pt x="0" y="4386"/>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descr="Graphical user interfac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0" y="5731932"/>
            <a:ext cx="7552267" cy="1126068"/>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431406" y="6112933"/>
            <a:ext cx="1483995" cy="482706"/>
          </a:xfrm>
          <a:prstGeom prst="rect">
            <a:avLst/>
          </a:prstGeom>
        </p:spPr>
      </p:pic>
      <p:pic>
        <p:nvPicPr>
          <p:cNvPr id="8" name="Picture 7" descr="Text&#10;&#10;Description automatically generated with low confidence"/>
          <p:cNvPicPr/>
          <p:nvPr/>
        </p:nvPicPr>
        <p:blipFill>
          <a:blip r:embed="rId5">
            <a:extLst>
              <a:ext uri="{28A0092B-C50C-407E-A947-70E740481C1C}">
                <a14:useLocalDpi xmlns:a14="http://schemas.microsoft.com/office/drawing/2010/main" val="0"/>
              </a:ext>
            </a:extLst>
          </a:blip>
          <a:stretch>
            <a:fillRect/>
          </a:stretch>
        </p:blipFill>
        <p:spPr>
          <a:xfrm>
            <a:off x="124777" y="89737"/>
            <a:ext cx="3225165" cy="1524635"/>
          </a:xfrm>
          <a:prstGeom prst="rect">
            <a:avLst/>
          </a:prstGeom>
        </p:spPr>
      </p:pic>
      <p:sp>
        <p:nvSpPr>
          <p:cNvPr id="9" name="Rectangle 8"/>
          <p:cNvSpPr/>
          <p:nvPr/>
        </p:nvSpPr>
        <p:spPr>
          <a:xfrm>
            <a:off x="4277011" y="621221"/>
            <a:ext cx="4243278" cy="461665"/>
          </a:xfrm>
          <a:prstGeom prst="rect">
            <a:avLst/>
          </a:prstGeom>
        </p:spPr>
        <p:txBody>
          <a:bodyPr wrap="none">
            <a:spAutoFit/>
          </a:bodyPr>
          <a:lstStyle/>
          <a:p>
            <a:r>
              <a:rPr lang="en-GB" sz="2400" b="1" dirty="0" smtClean="0">
                <a:solidFill>
                  <a:srgbClr val="FF0066"/>
                </a:solidFill>
                <a:latin typeface="Malgecito"/>
                <a:ea typeface="Calibri" panose="020F0502020204030204" pitchFamily="34" charset="0"/>
                <a:cs typeface="Arial" panose="020B0604020202020204" pitchFamily="34" charset="0"/>
              </a:rPr>
              <a:t>Activity: Athletics Obstacle </a:t>
            </a:r>
            <a:endParaRPr lang="en-GB" sz="2400" dirty="0"/>
          </a:p>
        </p:txBody>
      </p:sp>
      <p:pic>
        <p:nvPicPr>
          <p:cNvPr id="2" name="Picture 1"/>
          <p:cNvPicPr>
            <a:picLocks noChangeAspect="1"/>
          </p:cNvPicPr>
          <p:nvPr/>
        </p:nvPicPr>
        <p:blipFill rotWithShape="1">
          <a:blip r:embed="rId6"/>
          <a:srcRect l="47750" t="46673" r="39788" b="16653"/>
          <a:stretch/>
        </p:blipFill>
        <p:spPr>
          <a:xfrm>
            <a:off x="199504" y="3035128"/>
            <a:ext cx="1404851" cy="2325597"/>
          </a:xfrm>
          <a:prstGeom prst="rect">
            <a:avLst/>
          </a:prstGeom>
        </p:spPr>
      </p:pic>
      <p:pic>
        <p:nvPicPr>
          <p:cNvPr id="11" name="Picture 10"/>
          <p:cNvPicPr>
            <a:picLocks noChangeAspect="1"/>
          </p:cNvPicPr>
          <p:nvPr/>
        </p:nvPicPr>
        <p:blipFill rotWithShape="1">
          <a:blip r:embed="rId7"/>
          <a:srcRect l="66472" t="21911" r="10932" b="43853"/>
          <a:stretch/>
        </p:blipFill>
        <p:spPr>
          <a:xfrm>
            <a:off x="1221972" y="2809707"/>
            <a:ext cx="515387" cy="439250"/>
          </a:xfrm>
          <a:prstGeom prst="rect">
            <a:avLst/>
          </a:prstGeom>
        </p:spPr>
      </p:pic>
      <p:pic>
        <p:nvPicPr>
          <p:cNvPr id="12" name="Picture 11"/>
          <p:cNvPicPr>
            <a:picLocks noChangeAspect="1"/>
          </p:cNvPicPr>
          <p:nvPr/>
        </p:nvPicPr>
        <p:blipFill rotWithShape="1">
          <a:blip r:embed="rId7"/>
          <a:srcRect l="66472" t="21911" r="10932" b="43853"/>
          <a:stretch/>
        </p:blipFill>
        <p:spPr>
          <a:xfrm>
            <a:off x="1803859" y="2651568"/>
            <a:ext cx="515387" cy="439250"/>
          </a:xfrm>
          <a:prstGeom prst="rect">
            <a:avLst/>
          </a:prstGeom>
        </p:spPr>
      </p:pic>
      <p:pic>
        <p:nvPicPr>
          <p:cNvPr id="13" name="Picture 12"/>
          <p:cNvPicPr>
            <a:picLocks noChangeAspect="1"/>
          </p:cNvPicPr>
          <p:nvPr/>
        </p:nvPicPr>
        <p:blipFill rotWithShape="1">
          <a:blip r:embed="rId7"/>
          <a:srcRect l="66472" t="21911" r="10932" b="43853"/>
          <a:stretch/>
        </p:blipFill>
        <p:spPr>
          <a:xfrm>
            <a:off x="2385746" y="2481888"/>
            <a:ext cx="515387" cy="439250"/>
          </a:xfrm>
          <a:prstGeom prst="rect">
            <a:avLst/>
          </a:prstGeom>
        </p:spPr>
      </p:pic>
      <p:pic>
        <p:nvPicPr>
          <p:cNvPr id="14" name="Picture 13"/>
          <p:cNvPicPr>
            <a:picLocks noChangeAspect="1"/>
          </p:cNvPicPr>
          <p:nvPr/>
        </p:nvPicPr>
        <p:blipFill rotWithShape="1">
          <a:blip r:embed="rId8"/>
          <a:srcRect l="70521" t="17176" r="14576" b="56040"/>
          <a:stretch/>
        </p:blipFill>
        <p:spPr>
          <a:xfrm rot="20409731">
            <a:off x="1496560" y="3300652"/>
            <a:ext cx="1919244" cy="1940335"/>
          </a:xfrm>
          <a:prstGeom prst="rect">
            <a:avLst/>
          </a:prstGeom>
        </p:spPr>
      </p:pic>
      <p:sp>
        <p:nvSpPr>
          <p:cNvPr id="15" name="Rectangle 14"/>
          <p:cNvSpPr/>
          <p:nvPr/>
        </p:nvSpPr>
        <p:spPr>
          <a:xfrm rot="17151778">
            <a:off x="3083393" y="4259496"/>
            <a:ext cx="1137881" cy="870082"/>
          </a:xfrm>
          <a:prstGeom prst="rect">
            <a:avLst/>
          </a:prstGeom>
          <a:solidFill>
            <a:srgbClr val="FF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4132447" y="1207617"/>
            <a:ext cx="4893811" cy="4524315"/>
          </a:xfrm>
          <a:prstGeom prst="rect">
            <a:avLst/>
          </a:prstGeom>
        </p:spPr>
        <p:txBody>
          <a:bodyPr wrap="square">
            <a:spAutoFit/>
          </a:bodyPr>
          <a:lstStyle/>
          <a:p>
            <a:pPr lvl="0"/>
            <a:r>
              <a:rPr lang="en-GB" sz="1600" b="1" dirty="0">
                <a:solidFill>
                  <a:srgbClr val="FF0066"/>
                </a:solidFill>
                <a:latin typeface="Malgecito"/>
              </a:rPr>
              <a:t>Aim</a:t>
            </a:r>
          </a:p>
          <a:p>
            <a:pPr lvl="0"/>
            <a:r>
              <a:rPr lang="en-GB" sz="1600" dirty="0" smtClean="0">
                <a:solidFill>
                  <a:srgbClr val="FF0066"/>
                </a:solidFill>
                <a:latin typeface="Malgecito"/>
              </a:rPr>
              <a:t>Complete the athletics obstacle course by jumping between the spots, over the hurdles and through the agility ladder.</a:t>
            </a:r>
          </a:p>
          <a:p>
            <a:pPr lvl="0"/>
            <a:endParaRPr lang="en-GB" sz="1600" dirty="0">
              <a:solidFill>
                <a:srgbClr val="FF0066"/>
              </a:solidFill>
              <a:latin typeface="Malgecito"/>
            </a:endParaRPr>
          </a:p>
          <a:p>
            <a:pPr lvl="0"/>
            <a:r>
              <a:rPr lang="en-GB" sz="1600" b="1" dirty="0">
                <a:solidFill>
                  <a:srgbClr val="FF0066"/>
                </a:solidFill>
                <a:latin typeface="Malgecito"/>
              </a:rPr>
              <a:t>Skill</a:t>
            </a:r>
          </a:p>
          <a:p>
            <a:pPr lvl="0"/>
            <a:r>
              <a:rPr lang="en-GB" sz="1600" dirty="0" smtClean="0">
                <a:solidFill>
                  <a:srgbClr val="FF0066"/>
                </a:solidFill>
                <a:latin typeface="Malgecito"/>
              </a:rPr>
              <a:t>Agility, balance and co-ordination</a:t>
            </a:r>
            <a:endParaRPr lang="en-GB" sz="1600" dirty="0">
              <a:solidFill>
                <a:srgbClr val="FF0066"/>
              </a:solidFill>
              <a:latin typeface="Malgecito"/>
            </a:endParaRPr>
          </a:p>
          <a:p>
            <a:pPr lvl="0"/>
            <a:endParaRPr lang="en-GB" sz="1600" dirty="0">
              <a:solidFill>
                <a:srgbClr val="FF0066"/>
              </a:solidFill>
              <a:latin typeface="Malgecito"/>
            </a:endParaRPr>
          </a:p>
          <a:p>
            <a:pPr lvl="0"/>
            <a:r>
              <a:rPr lang="en-GB" sz="1600" b="1" dirty="0">
                <a:solidFill>
                  <a:srgbClr val="FF0066"/>
                </a:solidFill>
                <a:latin typeface="Malgecito"/>
              </a:rPr>
              <a:t>Additional Info</a:t>
            </a:r>
          </a:p>
          <a:p>
            <a:pPr lvl="0"/>
            <a:r>
              <a:rPr lang="en-GB" sz="1600" dirty="0" smtClean="0">
                <a:solidFill>
                  <a:srgbClr val="FF0066"/>
                </a:solidFill>
                <a:latin typeface="Malgecito"/>
              </a:rPr>
              <a:t>One at a time, children jump (feet together) from spot to spot and then travel over the hurdles and run through the ladder. One </a:t>
            </a:r>
            <a:r>
              <a:rPr lang="en-GB" sz="1600" dirty="0">
                <a:solidFill>
                  <a:srgbClr val="FF0066"/>
                </a:solidFill>
                <a:latin typeface="Malgecito"/>
              </a:rPr>
              <a:t>point each </a:t>
            </a:r>
            <a:r>
              <a:rPr lang="en-GB" sz="1600" dirty="0" smtClean="0">
                <a:solidFill>
                  <a:srgbClr val="FF0066"/>
                </a:solidFill>
                <a:latin typeface="Malgecito"/>
              </a:rPr>
              <a:t>time a lap is completed by each player.</a:t>
            </a:r>
            <a:endParaRPr lang="en-GB" sz="1600" dirty="0">
              <a:solidFill>
                <a:srgbClr val="FF0066"/>
              </a:solidFill>
              <a:latin typeface="Malgecito"/>
            </a:endParaRPr>
          </a:p>
          <a:p>
            <a:pPr lvl="0"/>
            <a:endParaRPr lang="en-GB" sz="1600" dirty="0">
              <a:solidFill>
                <a:srgbClr val="FF0066"/>
              </a:solidFill>
              <a:latin typeface="Malgecito"/>
            </a:endParaRPr>
          </a:p>
          <a:p>
            <a:pPr lvl="0"/>
            <a:r>
              <a:rPr lang="en-GB" sz="1600" b="1" dirty="0">
                <a:solidFill>
                  <a:srgbClr val="FF0066"/>
                </a:solidFill>
                <a:latin typeface="Malgecito"/>
              </a:rPr>
              <a:t>More of a Challenge</a:t>
            </a:r>
          </a:p>
          <a:p>
            <a:pPr lvl="0"/>
            <a:r>
              <a:rPr lang="en-GB" sz="1600" dirty="0" smtClean="0">
                <a:solidFill>
                  <a:srgbClr val="FF0066"/>
                </a:solidFill>
                <a:latin typeface="Malgecito"/>
              </a:rPr>
              <a:t>Hop from spot to spot instead of jumping. Try a different movement through the ladder e.g. jumping, hopping, side stepping.</a:t>
            </a:r>
            <a:endParaRPr lang="en-GB" sz="1600" dirty="0">
              <a:solidFill>
                <a:srgbClr val="FF0066"/>
              </a:solidFill>
              <a:latin typeface="Malgecito"/>
            </a:endParaRPr>
          </a:p>
        </p:txBody>
      </p:sp>
    </p:spTree>
    <p:extLst>
      <p:ext uri="{BB962C8B-B14F-4D97-AF65-F5344CB8AC3E}">
        <p14:creationId xmlns:p14="http://schemas.microsoft.com/office/powerpoint/2010/main" val="1193045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23DC630F-ED91-BB40-A5F0-C2C0D8656DD0}"/>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9144000" cy="5731933"/>
          </a:xfrm>
          <a:prstGeom prst="rect">
            <a:avLst/>
          </a:prstGeom>
        </p:spPr>
      </p:pic>
      <p:pic>
        <p:nvPicPr>
          <p:cNvPr id="6" name="Picture 5" descr="Graphical user interfac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0" y="5731932"/>
            <a:ext cx="7552267" cy="1126068"/>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431406" y="6112933"/>
            <a:ext cx="1483995" cy="482706"/>
          </a:xfrm>
          <a:prstGeom prst="rect">
            <a:avLst/>
          </a:prstGeom>
        </p:spPr>
      </p:pic>
      <p:pic>
        <p:nvPicPr>
          <p:cNvPr id="8" name="Picture 7" descr="Logo&#10;&#10;Description automatically generated with medium confidence">
            <a:extLst>
              <a:ext uri="{FF2B5EF4-FFF2-40B4-BE49-F238E27FC236}">
                <a16:creationId xmlns:a16="http://schemas.microsoft.com/office/drawing/2014/main" id="{FCB3A704-3CA1-A54B-AC34-59284F9034C3}"/>
              </a:ext>
            </a:extLst>
          </p:cNvPr>
          <p:cNvPicPr/>
          <p:nvPr/>
        </p:nvPicPr>
        <p:blipFill>
          <a:blip r:embed="rId5">
            <a:extLst>
              <a:ext uri="{28A0092B-C50C-407E-A947-70E740481C1C}">
                <a14:useLocalDpi xmlns:a14="http://schemas.microsoft.com/office/drawing/2010/main" val="0"/>
              </a:ext>
            </a:extLst>
          </a:blip>
          <a:stretch>
            <a:fillRect/>
          </a:stretch>
        </p:blipFill>
        <p:spPr>
          <a:xfrm>
            <a:off x="166023" y="106998"/>
            <a:ext cx="3225800" cy="1523365"/>
          </a:xfrm>
          <a:prstGeom prst="rect">
            <a:avLst/>
          </a:prstGeom>
        </p:spPr>
      </p:pic>
      <p:sp>
        <p:nvSpPr>
          <p:cNvPr id="2" name="Rectangle 1"/>
          <p:cNvSpPr/>
          <p:nvPr/>
        </p:nvSpPr>
        <p:spPr>
          <a:xfrm>
            <a:off x="4277011" y="617513"/>
            <a:ext cx="3494483" cy="461665"/>
          </a:xfrm>
          <a:prstGeom prst="rect">
            <a:avLst/>
          </a:prstGeom>
        </p:spPr>
        <p:txBody>
          <a:bodyPr wrap="none">
            <a:spAutoFit/>
          </a:bodyPr>
          <a:lstStyle/>
          <a:p>
            <a:r>
              <a:rPr lang="en-GB" sz="2400" b="1" dirty="0">
                <a:solidFill>
                  <a:srgbClr val="FF0066"/>
                </a:solidFill>
                <a:latin typeface="Malgecito"/>
                <a:ea typeface="Calibri" panose="020F0502020204030204" pitchFamily="34" charset="0"/>
                <a:cs typeface="Arial" panose="020B0604020202020204" pitchFamily="34" charset="0"/>
              </a:rPr>
              <a:t>Activity</a:t>
            </a:r>
            <a:r>
              <a:rPr lang="en-GB" sz="2400" b="1" dirty="0" smtClean="0">
                <a:solidFill>
                  <a:srgbClr val="FF0066"/>
                </a:solidFill>
                <a:latin typeface="Malgecito"/>
                <a:ea typeface="Calibri" panose="020F0502020204030204" pitchFamily="34" charset="0"/>
                <a:cs typeface="Arial" panose="020B0604020202020204" pitchFamily="34" charset="0"/>
              </a:rPr>
              <a:t>: Target Throw </a:t>
            </a:r>
            <a:endParaRPr lang="en-GB" sz="2400" dirty="0"/>
          </a:p>
        </p:txBody>
      </p:sp>
      <p:pic>
        <p:nvPicPr>
          <p:cNvPr id="3" name="Picture 2"/>
          <p:cNvPicPr>
            <a:picLocks noChangeAspect="1"/>
          </p:cNvPicPr>
          <p:nvPr/>
        </p:nvPicPr>
        <p:blipFill rotWithShape="1">
          <a:blip r:embed="rId6"/>
          <a:srcRect l="45344" t="56001" r="35898" b="14450"/>
          <a:stretch/>
        </p:blipFill>
        <p:spPr>
          <a:xfrm>
            <a:off x="461355" y="2319251"/>
            <a:ext cx="2504861" cy="2219498"/>
          </a:xfrm>
          <a:prstGeom prst="rect">
            <a:avLst/>
          </a:prstGeom>
        </p:spPr>
      </p:pic>
      <p:sp>
        <p:nvSpPr>
          <p:cNvPr id="5" name="Rectangle 4"/>
          <p:cNvSpPr/>
          <p:nvPr/>
        </p:nvSpPr>
        <p:spPr>
          <a:xfrm>
            <a:off x="4056611" y="1194941"/>
            <a:ext cx="5029200" cy="4524315"/>
          </a:xfrm>
          <a:prstGeom prst="rect">
            <a:avLst/>
          </a:prstGeom>
        </p:spPr>
        <p:txBody>
          <a:bodyPr wrap="square">
            <a:spAutoFit/>
          </a:bodyPr>
          <a:lstStyle/>
          <a:p>
            <a:pPr lvl="0"/>
            <a:r>
              <a:rPr lang="en-GB" sz="1600" b="1" dirty="0" smtClean="0">
                <a:solidFill>
                  <a:srgbClr val="FF0066"/>
                </a:solidFill>
                <a:latin typeface="Malgecito"/>
              </a:rPr>
              <a:t>Aim</a:t>
            </a:r>
          </a:p>
          <a:p>
            <a:pPr lvl="0"/>
            <a:r>
              <a:rPr lang="en-GB" sz="1600" dirty="0" smtClean="0">
                <a:solidFill>
                  <a:srgbClr val="FF0066"/>
                </a:solidFill>
                <a:latin typeface="Malgecito"/>
              </a:rPr>
              <a:t>Throw the bean bags into the corresponding coloured hoops.</a:t>
            </a:r>
            <a:endParaRPr lang="en-GB" sz="1600" dirty="0">
              <a:solidFill>
                <a:srgbClr val="FF0066"/>
              </a:solidFill>
              <a:latin typeface="Malgecito"/>
            </a:endParaRPr>
          </a:p>
          <a:p>
            <a:pPr lvl="0"/>
            <a:endParaRPr lang="en-GB" sz="1600" b="1" dirty="0">
              <a:solidFill>
                <a:srgbClr val="FF0066"/>
              </a:solidFill>
              <a:latin typeface="Malgecito"/>
            </a:endParaRPr>
          </a:p>
          <a:p>
            <a:pPr lvl="0"/>
            <a:r>
              <a:rPr lang="en-GB" sz="1600" b="1" dirty="0">
                <a:solidFill>
                  <a:srgbClr val="FF0066"/>
                </a:solidFill>
                <a:latin typeface="Malgecito"/>
              </a:rPr>
              <a:t>Skill</a:t>
            </a:r>
          </a:p>
          <a:p>
            <a:pPr lvl="0"/>
            <a:r>
              <a:rPr lang="en-GB" sz="1600" dirty="0">
                <a:solidFill>
                  <a:srgbClr val="FF0066"/>
                </a:solidFill>
                <a:latin typeface="Malgecito"/>
              </a:rPr>
              <a:t>C</a:t>
            </a:r>
            <a:r>
              <a:rPr lang="en-GB" sz="1600" dirty="0" smtClean="0">
                <a:solidFill>
                  <a:srgbClr val="FF0066"/>
                </a:solidFill>
                <a:latin typeface="Malgecito"/>
              </a:rPr>
              <a:t>o-ordination </a:t>
            </a:r>
            <a:endParaRPr lang="en-GB" sz="1600" dirty="0">
              <a:solidFill>
                <a:srgbClr val="FF0066"/>
              </a:solidFill>
              <a:latin typeface="Malgecito"/>
            </a:endParaRPr>
          </a:p>
          <a:p>
            <a:pPr lvl="0"/>
            <a:endParaRPr lang="en-GB" sz="1600" dirty="0">
              <a:solidFill>
                <a:srgbClr val="FF0066"/>
              </a:solidFill>
              <a:latin typeface="Malgecito"/>
            </a:endParaRPr>
          </a:p>
          <a:p>
            <a:pPr lvl="0"/>
            <a:r>
              <a:rPr lang="en-GB" sz="1600" b="1" dirty="0">
                <a:solidFill>
                  <a:srgbClr val="FF0066"/>
                </a:solidFill>
                <a:latin typeface="Malgecito"/>
              </a:rPr>
              <a:t>Additional Info</a:t>
            </a:r>
          </a:p>
          <a:p>
            <a:pPr lvl="0"/>
            <a:r>
              <a:rPr lang="en-GB" sz="1600" dirty="0" smtClean="0">
                <a:solidFill>
                  <a:srgbClr val="FF0066"/>
                </a:solidFill>
                <a:latin typeface="Malgecito"/>
              </a:rPr>
              <a:t>One at a time, each player aims and throws the bean bags into the coloured hoops. Use an underarm throw with opposite foot forward, keeping eyes on the target. One </a:t>
            </a:r>
            <a:r>
              <a:rPr lang="en-GB" sz="1600" dirty="0">
                <a:solidFill>
                  <a:srgbClr val="FF0066"/>
                </a:solidFill>
                <a:latin typeface="Malgecito"/>
              </a:rPr>
              <a:t>point is </a:t>
            </a:r>
            <a:r>
              <a:rPr lang="en-GB" sz="1600" dirty="0" smtClean="0">
                <a:solidFill>
                  <a:srgbClr val="FF0066"/>
                </a:solidFill>
                <a:latin typeface="Malgecito"/>
              </a:rPr>
              <a:t>gained if the bean bag slides/bounces in or out of the hoop and two points if the bean bag lands straight in.</a:t>
            </a:r>
            <a:endParaRPr lang="en-GB" sz="1600" dirty="0">
              <a:solidFill>
                <a:srgbClr val="FF0066"/>
              </a:solidFill>
              <a:latin typeface="Malgecito"/>
            </a:endParaRPr>
          </a:p>
          <a:p>
            <a:pPr lvl="0"/>
            <a:endParaRPr lang="en-GB" sz="1600" dirty="0">
              <a:solidFill>
                <a:srgbClr val="FF0066"/>
              </a:solidFill>
              <a:latin typeface="Malgecito"/>
            </a:endParaRPr>
          </a:p>
          <a:p>
            <a:pPr lvl="0"/>
            <a:r>
              <a:rPr lang="en-GB" sz="1600" b="1" dirty="0">
                <a:solidFill>
                  <a:srgbClr val="FF0066"/>
                </a:solidFill>
                <a:latin typeface="Malgecito"/>
              </a:rPr>
              <a:t>More of a </a:t>
            </a:r>
            <a:r>
              <a:rPr lang="en-GB" sz="1600" b="1" dirty="0" smtClean="0">
                <a:solidFill>
                  <a:srgbClr val="FF0066"/>
                </a:solidFill>
                <a:latin typeface="Malgecito"/>
              </a:rPr>
              <a:t>Challenge</a:t>
            </a:r>
          </a:p>
          <a:p>
            <a:pPr lvl="0"/>
            <a:r>
              <a:rPr lang="en-GB" sz="1600" dirty="0" smtClean="0">
                <a:solidFill>
                  <a:srgbClr val="FF0066"/>
                </a:solidFill>
                <a:latin typeface="Malgecito"/>
              </a:rPr>
              <a:t>Move the hoops further away or try throwing with your other hand.</a:t>
            </a:r>
            <a:endParaRPr lang="en-GB" sz="1600" dirty="0">
              <a:solidFill>
                <a:srgbClr val="FF0066"/>
              </a:solidFill>
              <a:latin typeface="Malgecito"/>
            </a:endParaRPr>
          </a:p>
        </p:txBody>
      </p:sp>
    </p:spTree>
    <p:extLst>
      <p:ext uri="{BB962C8B-B14F-4D97-AF65-F5344CB8AC3E}">
        <p14:creationId xmlns:p14="http://schemas.microsoft.com/office/powerpoint/2010/main" val="2247494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23DC630F-ED91-BB40-A5F0-C2C0D8656DD0}"/>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9144000" cy="5731933"/>
          </a:xfrm>
          <a:prstGeom prst="rect">
            <a:avLst/>
          </a:prstGeom>
        </p:spPr>
      </p:pic>
      <p:pic>
        <p:nvPicPr>
          <p:cNvPr id="6" name="Picture 5" descr="Graphical user interfac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0" y="5731932"/>
            <a:ext cx="7552267" cy="1126068"/>
          </a:xfrm>
          <a:prstGeom prst="rect">
            <a:avLst/>
          </a:prstGeom>
        </p:spPr>
      </p:pic>
      <p:sp>
        <p:nvSpPr>
          <p:cNvPr id="5" name="Flowchart: Data 4"/>
          <p:cNvSpPr/>
          <p:nvPr/>
        </p:nvSpPr>
        <p:spPr>
          <a:xfrm>
            <a:off x="-1364168" y="-1"/>
            <a:ext cx="5736012" cy="5731931"/>
          </a:xfrm>
          <a:prstGeom prst="flowChartInputOutpu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431406" y="6112933"/>
            <a:ext cx="1483995" cy="482706"/>
          </a:xfrm>
          <a:prstGeom prst="rect">
            <a:avLst/>
          </a:prstGeom>
        </p:spPr>
      </p:pic>
      <p:pic>
        <p:nvPicPr>
          <p:cNvPr id="8" name="Picture 7" descr="Logo&#10;&#10;Description automatically generated with medium confidence">
            <a:extLst>
              <a:ext uri="{FF2B5EF4-FFF2-40B4-BE49-F238E27FC236}">
                <a16:creationId xmlns:a16="http://schemas.microsoft.com/office/drawing/2014/main" id="{FCB3A704-3CA1-A54B-AC34-59284F9034C3}"/>
              </a:ext>
            </a:extLst>
          </p:cNvPr>
          <p:cNvPicPr/>
          <p:nvPr/>
        </p:nvPicPr>
        <p:blipFill>
          <a:blip r:embed="rId5">
            <a:extLst>
              <a:ext uri="{28A0092B-C50C-407E-A947-70E740481C1C}">
                <a14:useLocalDpi xmlns:a14="http://schemas.microsoft.com/office/drawing/2010/main" val="0"/>
              </a:ext>
            </a:extLst>
          </a:blip>
          <a:stretch>
            <a:fillRect/>
          </a:stretch>
        </p:blipFill>
        <p:spPr>
          <a:xfrm>
            <a:off x="232756" y="106996"/>
            <a:ext cx="3225800" cy="1523365"/>
          </a:xfrm>
          <a:prstGeom prst="rect">
            <a:avLst/>
          </a:prstGeom>
        </p:spPr>
      </p:pic>
      <p:sp>
        <p:nvSpPr>
          <p:cNvPr id="2" name="Rectangle 1"/>
          <p:cNvSpPr/>
          <p:nvPr/>
        </p:nvSpPr>
        <p:spPr>
          <a:xfrm>
            <a:off x="4268698" y="551010"/>
            <a:ext cx="3179075" cy="461665"/>
          </a:xfrm>
          <a:prstGeom prst="rect">
            <a:avLst/>
          </a:prstGeom>
        </p:spPr>
        <p:txBody>
          <a:bodyPr wrap="none">
            <a:spAutoFit/>
          </a:bodyPr>
          <a:lstStyle/>
          <a:p>
            <a:r>
              <a:rPr lang="en-GB" sz="2400" b="1" dirty="0">
                <a:solidFill>
                  <a:srgbClr val="FF0066"/>
                </a:solidFill>
                <a:latin typeface="Malgecito"/>
                <a:ea typeface="Calibri" panose="020F0502020204030204" pitchFamily="34" charset="0"/>
                <a:cs typeface="Arial" panose="020B0604020202020204" pitchFamily="34" charset="0"/>
              </a:rPr>
              <a:t>Activity</a:t>
            </a:r>
            <a:r>
              <a:rPr lang="en-GB" sz="2400" b="1" dirty="0" smtClean="0">
                <a:solidFill>
                  <a:srgbClr val="FF0066"/>
                </a:solidFill>
                <a:latin typeface="Malgecito"/>
                <a:ea typeface="Calibri" panose="020F0502020204030204" pitchFamily="34" charset="0"/>
                <a:cs typeface="Arial" panose="020B0604020202020204" pitchFamily="34" charset="0"/>
              </a:rPr>
              <a:t>: Racket Rol</a:t>
            </a:r>
            <a:r>
              <a:rPr lang="en-GB" sz="2400" b="1" dirty="0">
                <a:solidFill>
                  <a:srgbClr val="FF0066"/>
                </a:solidFill>
                <a:latin typeface="Malgecito"/>
                <a:ea typeface="Calibri" panose="020F0502020204030204" pitchFamily="34" charset="0"/>
                <a:cs typeface="Arial" panose="020B0604020202020204" pitchFamily="34" charset="0"/>
              </a:rPr>
              <a:t>l</a:t>
            </a:r>
            <a:endParaRPr lang="en-GB" sz="2400" dirty="0"/>
          </a:p>
        </p:txBody>
      </p:sp>
      <p:pic>
        <p:nvPicPr>
          <p:cNvPr id="3" name="Picture 2"/>
          <p:cNvPicPr>
            <a:picLocks noChangeAspect="1"/>
          </p:cNvPicPr>
          <p:nvPr/>
        </p:nvPicPr>
        <p:blipFill rotWithShape="1">
          <a:blip r:embed="rId6"/>
          <a:srcRect l="46411" t="44092" r="39940" b="18733"/>
          <a:stretch/>
        </p:blipFill>
        <p:spPr>
          <a:xfrm>
            <a:off x="1266667" y="1737357"/>
            <a:ext cx="2019333" cy="3093721"/>
          </a:xfrm>
          <a:prstGeom prst="rect">
            <a:avLst/>
          </a:prstGeom>
        </p:spPr>
      </p:pic>
      <p:sp>
        <p:nvSpPr>
          <p:cNvPr id="9" name="Rectangle 8"/>
          <p:cNvSpPr/>
          <p:nvPr/>
        </p:nvSpPr>
        <p:spPr>
          <a:xfrm>
            <a:off x="1266667" y="1737354"/>
            <a:ext cx="632533" cy="371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A5C3330-D054-4E3D-81B3-3954EF8C6A3C}"/>
              </a:ext>
            </a:extLst>
          </p:cNvPr>
          <p:cNvPicPr>
            <a:picLocks noChangeAspect="1"/>
          </p:cNvPicPr>
          <p:nvPr/>
        </p:nvPicPr>
        <p:blipFill>
          <a:blip r:embed="rId7" cstate="hqprint">
            <a:extLst>
              <a:ext uri="{BEBA8EAE-BF5A-486C-A8C5-ECC9F3942E4B}">
                <a14:imgProps xmlns:a14="http://schemas.microsoft.com/office/drawing/2010/main">
                  <a14:imgLayer r:embed="rId8">
                    <a14:imgEffect>
                      <a14:backgroundRemoval t="10000" b="90167" l="5792" r="94375">
                        <a14:foregroundMark x1="10583" y1="41708" x2="15917" y2="47042"/>
                        <a14:foregroundMark x1="15917" y1="47042" x2="45458" y2="51750"/>
                        <a14:foregroundMark x1="57542" y1="24000" x2="49042" y2="55000"/>
                        <a14:foregroundMark x1="49042" y1="55000" x2="42000" y2="66792"/>
                        <a14:foregroundMark x1="67208" y1="36708" x2="65375" y2="41833"/>
                        <a14:foregroundMark x1="33833" y1="46750" x2="27792" y2="24167"/>
                        <a14:foregroundMark x1="27792" y1="24167" x2="37750" y2="14583"/>
                        <a14:foregroundMark x1="60000" y1="14458" x2="67667" y2="35667"/>
                        <a14:foregroundMark x1="67667" y1="35667" x2="64167" y2="57500"/>
                        <a14:foregroundMark x1="64167" y1="57500" x2="57458" y2="72875"/>
                        <a14:foregroundMark x1="57458" y1="72875" x2="50000" y2="81292"/>
                        <a14:foregroundMark x1="50000" y1="81292" x2="49000" y2="81833"/>
                        <a14:foregroundMark x1="81625" y1="50042" x2="83292" y2="58667"/>
                        <a14:foregroundMark x1="83292" y1="58667" x2="78750" y2="69333"/>
                        <a14:foregroundMark x1="78750" y1="69333" x2="65125" y2="80375"/>
                        <a14:foregroundMark x1="61208" y1="86000" x2="63667" y2="86875"/>
                        <a14:foregroundMark x1="19625" y1="78792" x2="32750" y2="75500"/>
                        <a14:foregroundMark x1="32750" y1="75500" x2="42292" y2="68958"/>
                        <a14:foregroundMark x1="42292" y1="68958" x2="44958" y2="64708"/>
                        <a14:foregroundMark x1="41542" y1="57375" x2="34792" y2="61208"/>
                        <a14:foregroundMark x1="34792" y1="61208" x2="12000" y2="53833"/>
                        <a14:foregroundMark x1="12000" y1="53833" x2="6500" y2="47875"/>
                        <a14:foregroundMark x1="6500" y1="47875" x2="5792" y2="42583"/>
                        <a14:foregroundMark x1="42750" y1="49542" x2="43833" y2="35750"/>
                        <a14:foregroundMark x1="43833" y1="35750" x2="55875" y2="17958"/>
                        <a14:foregroundMark x1="55875" y1="17958" x2="51167" y2="35625"/>
                        <a14:foregroundMark x1="70250" y1="37583" x2="69083" y2="56917"/>
                        <a14:foregroundMark x1="69083" y1="56917" x2="79875" y2="69708"/>
                        <a14:foregroundMark x1="79875" y1="69708" x2="79208" y2="84042"/>
                        <a14:foregroundMark x1="93250" y1="39167" x2="94375" y2="57750"/>
                        <a14:foregroundMark x1="93042" y1="71083" x2="93125" y2="70000"/>
                        <a14:foregroundMark x1="72708" y1="90167" x2="79958" y2="87542"/>
                        <a14:foregroundMark x1="79958" y1="87542" x2="83500" y2="85042"/>
                        <a14:foregroundMark x1="17042" y1="76958" x2="22667" y2="82458"/>
                      </a14:backgroundRemoval>
                    </a14:imgEffect>
                  </a14:imgLayer>
                </a14:imgProps>
              </a:ext>
              <a:ext uri="{28A0092B-C50C-407E-A947-70E740481C1C}">
                <a14:useLocalDpi xmlns:a14="http://schemas.microsoft.com/office/drawing/2010/main" val="0"/>
              </a:ext>
            </a:extLst>
          </a:blip>
          <a:stretch>
            <a:fillRect/>
          </a:stretch>
        </p:blipFill>
        <p:spPr>
          <a:xfrm>
            <a:off x="154848" y="4605865"/>
            <a:ext cx="1027422" cy="1027422"/>
          </a:xfrm>
          <a:prstGeom prst="rect">
            <a:avLst/>
          </a:prstGeom>
        </p:spPr>
      </p:pic>
      <p:sp>
        <p:nvSpPr>
          <p:cNvPr id="11" name="Rectangle 10"/>
          <p:cNvSpPr/>
          <p:nvPr/>
        </p:nvSpPr>
        <p:spPr>
          <a:xfrm>
            <a:off x="4181302" y="1393675"/>
            <a:ext cx="4962698" cy="4031873"/>
          </a:xfrm>
          <a:prstGeom prst="rect">
            <a:avLst/>
          </a:prstGeom>
        </p:spPr>
        <p:txBody>
          <a:bodyPr wrap="square">
            <a:spAutoFit/>
          </a:bodyPr>
          <a:lstStyle/>
          <a:p>
            <a:pPr lvl="0"/>
            <a:r>
              <a:rPr lang="en-GB" sz="1600" b="1" dirty="0">
                <a:solidFill>
                  <a:srgbClr val="FF0066"/>
                </a:solidFill>
                <a:latin typeface="Malgecito"/>
              </a:rPr>
              <a:t>Aim</a:t>
            </a:r>
          </a:p>
          <a:p>
            <a:pPr lvl="0"/>
            <a:r>
              <a:rPr lang="en-GB" sz="1600" dirty="0" smtClean="0">
                <a:solidFill>
                  <a:srgbClr val="FF0066"/>
                </a:solidFill>
                <a:latin typeface="Malgecito"/>
              </a:rPr>
              <a:t>Using the racket, dribble the ball in and out of the cones and back as fast as you can.</a:t>
            </a:r>
            <a:endParaRPr lang="en-GB" sz="1600" dirty="0">
              <a:solidFill>
                <a:srgbClr val="FF0066"/>
              </a:solidFill>
              <a:latin typeface="Malgecito"/>
            </a:endParaRPr>
          </a:p>
          <a:p>
            <a:pPr lvl="0"/>
            <a:endParaRPr lang="en-GB" sz="1600" b="1" dirty="0">
              <a:solidFill>
                <a:srgbClr val="FF0066"/>
              </a:solidFill>
              <a:latin typeface="Malgecito"/>
            </a:endParaRPr>
          </a:p>
          <a:p>
            <a:pPr lvl="0"/>
            <a:r>
              <a:rPr lang="en-GB" sz="1600" b="1" dirty="0">
                <a:solidFill>
                  <a:srgbClr val="FF0066"/>
                </a:solidFill>
                <a:latin typeface="Malgecito"/>
              </a:rPr>
              <a:t>Skill</a:t>
            </a:r>
          </a:p>
          <a:p>
            <a:pPr lvl="0"/>
            <a:r>
              <a:rPr lang="en-GB" sz="1600" dirty="0">
                <a:solidFill>
                  <a:srgbClr val="FF0066"/>
                </a:solidFill>
                <a:latin typeface="Malgecito"/>
              </a:rPr>
              <a:t>Co-ordination </a:t>
            </a:r>
          </a:p>
          <a:p>
            <a:pPr lvl="0"/>
            <a:endParaRPr lang="en-GB" sz="1600" dirty="0">
              <a:solidFill>
                <a:srgbClr val="FF0066"/>
              </a:solidFill>
              <a:latin typeface="Malgecito"/>
            </a:endParaRPr>
          </a:p>
          <a:p>
            <a:pPr lvl="0"/>
            <a:r>
              <a:rPr lang="en-GB" sz="1600" b="1" dirty="0">
                <a:solidFill>
                  <a:srgbClr val="FF0066"/>
                </a:solidFill>
                <a:latin typeface="Malgecito"/>
              </a:rPr>
              <a:t>Additional Info</a:t>
            </a:r>
          </a:p>
          <a:p>
            <a:pPr lvl="0"/>
            <a:r>
              <a:rPr lang="en-GB" sz="1600" dirty="0">
                <a:solidFill>
                  <a:srgbClr val="FF0066"/>
                </a:solidFill>
                <a:latin typeface="Malgecito"/>
              </a:rPr>
              <a:t>One at a time, each player </a:t>
            </a:r>
            <a:r>
              <a:rPr lang="en-GB" sz="1600" dirty="0" smtClean="0">
                <a:solidFill>
                  <a:srgbClr val="FF0066"/>
                </a:solidFill>
                <a:latin typeface="Malgecito"/>
              </a:rPr>
              <a:t>dribbles the ball in and out of the cones, stopping the ball on the way back for the next player. One </a:t>
            </a:r>
            <a:r>
              <a:rPr lang="en-GB" sz="1600" dirty="0">
                <a:solidFill>
                  <a:srgbClr val="FF0066"/>
                </a:solidFill>
                <a:latin typeface="Malgecito"/>
              </a:rPr>
              <a:t>point is </a:t>
            </a:r>
            <a:r>
              <a:rPr lang="en-GB" sz="1600" dirty="0" smtClean="0">
                <a:solidFill>
                  <a:srgbClr val="FF0066"/>
                </a:solidFill>
                <a:latin typeface="Malgecito"/>
              </a:rPr>
              <a:t>gained for each lap completed.</a:t>
            </a:r>
          </a:p>
          <a:p>
            <a:pPr lvl="0"/>
            <a:endParaRPr lang="en-GB" sz="1600" dirty="0">
              <a:solidFill>
                <a:srgbClr val="FF0066"/>
              </a:solidFill>
              <a:latin typeface="Malgecito"/>
            </a:endParaRPr>
          </a:p>
          <a:p>
            <a:pPr lvl="0"/>
            <a:r>
              <a:rPr lang="en-GB" sz="1600" b="1" dirty="0">
                <a:solidFill>
                  <a:srgbClr val="FF0066"/>
                </a:solidFill>
                <a:latin typeface="Malgecito"/>
              </a:rPr>
              <a:t>More of a Challenge</a:t>
            </a:r>
          </a:p>
          <a:p>
            <a:pPr lvl="0"/>
            <a:r>
              <a:rPr lang="en-GB" sz="1600" dirty="0">
                <a:solidFill>
                  <a:srgbClr val="FF0066"/>
                </a:solidFill>
                <a:latin typeface="Malgecito"/>
              </a:rPr>
              <a:t>Move the </a:t>
            </a:r>
            <a:r>
              <a:rPr lang="en-GB" sz="1600" dirty="0" smtClean="0">
                <a:solidFill>
                  <a:srgbClr val="FF0066"/>
                </a:solidFill>
                <a:latin typeface="Malgecito"/>
              </a:rPr>
              <a:t>cones further </a:t>
            </a:r>
            <a:r>
              <a:rPr lang="en-GB" sz="1600" dirty="0">
                <a:solidFill>
                  <a:srgbClr val="FF0066"/>
                </a:solidFill>
                <a:latin typeface="Malgecito"/>
              </a:rPr>
              <a:t>away or try </a:t>
            </a:r>
            <a:r>
              <a:rPr lang="en-GB" sz="1600" dirty="0" smtClean="0">
                <a:solidFill>
                  <a:srgbClr val="FF0066"/>
                </a:solidFill>
                <a:latin typeface="Malgecito"/>
              </a:rPr>
              <a:t>dribbling with </a:t>
            </a:r>
            <a:r>
              <a:rPr lang="en-GB" sz="1600" dirty="0">
                <a:solidFill>
                  <a:srgbClr val="FF0066"/>
                </a:solidFill>
                <a:latin typeface="Malgecito"/>
              </a:rPr>
              <a:t>your other hand</a:t>
            </a:r>
            <a:r>
              <a:rPr lang="en-GB" sz="1600" dirty="0" smtClean="0">
                <a:solidFill>
                  <a:srgbClr val="FF0066"/>
                </a:solidFill>
                <a:latin typeface="Malgecito"/>
              </a:rPr>
              <a:t>. Ty dribbling with a smaller ball.</a:t>
            </a:r>
            <a:endParaRPr lang="en-GB" sz="1600" dirty="0">
              <a:solidFill>
                <a:srgbClr val="FF0066"/>
              </a:solidFill>
              <a:latin typeface="Malgecito"/>
            </a:endParaRPr>
          </a:p>
        </p:txBody>
      </p:sp>
    </p:spTree>
    <p:extLst>
      <p:ext uri="{BB962C8B-B14F-4D97-AF65-F5344CB8AC3E}">
        <p14:creationId xmlns:p14="http://schemas.microsoft.com/office/powerpoint/2010/main" val="27568576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428</TotalTime>
  <Words>1572</Words>
  <Application>Microsoft Office PowerPoint</Application>
  <PresentationFormat>On-screen Show (4:3)</PresentationFormat>
  <Paragraphs>165</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Malgecito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Rickmansworth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 Brown</dc:creator>
  <cp:lastModifiedBy>Kirsty Brown</cp:lastModifiedBy>
  <cp:revision>26</cp:revision>
  <cp:lastPrinted>2022-04-21T12:14:09Z</cp:lastPrinted>
  <dcterms:created xsi:type="dcterms:W3CDTF">2022-03-29T11:35:19Z</dcterms:created>
  <dcterms:modified xsi:type="dcterms:W3CDTF">2022-04-21T12:14:53Z</dcterms:modified>
</cp:coreProperties>
</file>